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
  </p:notesMasterIdLst>
  <p:handoutMasterIdLst>
    <p:handoutMasterId r:id="rId4"/>
  </p:handoutMasterIdLst>
  <p:sldIdLst>
    <p:sldId id="257" r:id="rId2"/>
  </p:sldIdLst>
  <p:sldSz cx="28440063" cy="39239825"/>
  <p:notesSz cx="6858000" cy="9144000"/>
  <p:defaultTextStyle>
    <a:defPPr>
      <a:defRPr lang="en-US"/>
    </a:defPPr>
    <a:lvl1pPr algn="l" rtl="0" fontAlgn="base">
      <a:spcBef>
        <a:spcPct val="0"/>
      </a:spcBef>
      <a:spcAft>
        <a:spcPct val="0"/>
      </a:spcAft>
      <a:defRPr kumimoji="1" sz="3265" kern="1200">
        <a:solidFill>
          <a:schemeClr val="tx1"/>
        </a:solidFill>
        <a:latin typeface="Times New Roman" pitchFamily="18" charset="0"/>
        <a:ea typeface="新細明體" charset="-120"/>
        <a:cs typeface="+mn-cs"/>
      </a:defRPr>
    </a:lvl1pPr>
    <a:lvl2pPr marL="452308" algn="l" rtl="0" fontAlgn="base">
      <a:spcBef>
        <a:spcPct val="0"/>
      </a:spcBef>
      <a:spcAft>
        <a:spcPct val="0"/>
      </a:spcAft>
      <a:defRPr kumimoji="1" sz="3265" kern="1200">
        <a:solidFill>
          <a:schemeClr val="tx1"/>
        </a:solidFill>
        <a:latin typeface="Times New Roman" pitchFamily="18" charset="0"/>
        <a:ea typeface="新細明體" charset="-120"/>
        <a:cs typeface="+mn-cs"/>
      </a:defRPr>
    </a:lvl2pPr>
    <a:lvl3pPr marL="904616" algn="l" rtl="0" fontAlgn="base">
      <a:spcBef>
        <a:spcPct val="0"/>
      </a:spcBef>
      <a:spcAft>
        <a:spcPct val="0"/>
      </a:spcAft>
      <a:defRPr kumimoji="1" sz="3265" kern="1200">
        <a:solidFill>
          <a:schemeClr val="tx1"/>
        </a:solidFill>
        <a:latin typeface="Times New Roman" pitchFamily="18" charset="0"/>
        <a:ea typeface="新細明體" charset="-120"/>
        <a:cs typeface="+mn-cs"/>
      </a:defRPr>
    </a:lvl3pPr>
    <a:lvl4pPr marL="1356924" algn="l" rtl="0" fontAlgn="base">
      <a:spcBef>
        <a:spcPct val="0"/>
      </a:spcBef>
      <a:spcAft>
        <a:spcPct val="0"/>
      </a:spcAft>
      <a:defRPr kumimoji="1" sz="3265" kern="1200">
        <a:solidFill>
          <a:schemeClr val="tx1"/>
        </a:solidFill>
        <a:latin typeface="Times New Roman" pitchFamily="18" charset="0"/>
        <a:ea typeface="新細明體" charset="-120"/>
        <a:cs typeface="+mn-cs"/>
      </a:defRPr>
    </a:lvl4pPr>
    <a:lvl5pPr marL="1809232" algn="l" rtl="0" fontAlgn="base">
      <a:spcBef>
        <a:spcPct val="0"/>
      </a:spcBef>
      <a:spcAft>
        <a:spcPct val="0"/>
      </a:spcAft>
      <a:defRPr kumimoji="1" sz="3265" kern="1200">
        <a:solidFill>
          <a:schemeClr val="tx1"/>
        </a:solidFill>
        <a:latin typeface="Times New Roman" pitchFamily="18" charset="0"/>
        <a:ea typeface="新細明體" charset="-120"/>
        <a:cs typeface="+mn-cs"/>
      </a:defRPr>
    </a:lvl5pPr>
    <a:lvl6pPr marL="2261540" algn="l" defTabSz="904616" rtl="0" eaLnBrk="1" latinLnBrk="0" hangingPunct="1">
      <a:defRPr kumimoji="1" sz="3265" kern="1200">
        <a:solidFill>
          <a:schemeClr val="tx1"/>
        </a:solidFill>
        <a:latin typeface="Times New Roman" pitchFamily="18" charset="0"/>
        <a:ea typeface="新細明體" charset="-120"/>
        <a:cs typeface="+mn-cs"/>
      </a:defRPr>
    </a:lvl6pPr>
    <a:lvl7pPr marL="2713848" algn="l" defTabSz="904616" rtl="0" eaLnBrk="1" latinLnBrk="0" hangingPunct="1">
      <a:defRPr kumimoji="1" sz="3265" kern="1200">
        <a:solidFill>
          <a:schemeClr val="tx1"/>
        </a:solidFill>
        <a:latin typeface="Times New Roman" pitchFamily="18" charset="0"/>
        <a:ea typeface="新細明體" charset="-120"/>
        <a:cs typeface="+mn-cs"/>
      </a:defRPr>
    </a:lvl7pPr>
    <a:lvl8pPr marL="3166156" algn="l" defTabSz="904616" rtl="0" eaLnBrk="1" latinLnBrk="0" hangingPunct="1">
      <a:defRPr kumimoji="1" sz="3265" kern="1200">
        <a:solidFill>
          <a:schemeClr val="tx1"/>
        </a:solidFill>
        <a:latin typeface="Times New Roman" pitchFamily="18" charset="0"/>
        <a:ea typeface="新細明體" charset="-120"/>
        <a:cs typeface="+mn-cs"/>
      </a:defRPr>
    </a:lvl8pPr>
    <a:lvl9pPr marL="3618464" algn="l" defTabSz="904616" rtl="0" eaLnBrk="1" latinLnBrk="0" hangingPunct="1">
      <a:defRPr kumimoji="1" sz="3265" kern="1200">
        <a:solidFill>
          <a:schemeClr val="tx1"/>
        </a:solidFill>
        <a:latin typeface="Times New Roman" pitchFamily="18" charset="0"/>
        <a:ea typeface="新細明體" charset="-120"/>
        <a:cs typeface="+mn-cs"/>
      </a:defRPr>
    </a:lvl9pPr>
  </p:defaultTextStyle>
  <p:extLst>
    <p:ext uri="{EFAFB233-063F-42B5-8137-9DF3F51BA10A}">
      <p15:sldGuideLst xmlns:p15="http://schemas.microsoft.com/office/powerpoint/2012/main">
        <p15:guide id="1" orient="horz" pos="12359" userDrawn="1">
          <p15:clr>
            <a:srgbClr val="A4A3A4"/>
          </p15:clr>
        </p15:guide>
        <p15:guide id="2" pos="8959" userDrawn="1">
          <p15:clr>
            <a:srgbClr val="A4A3A4"/>
          </p15:clr>
        </p15:guide>
        <p15:guide id="3" pos="895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FF"/>
    <a:srgbClr val="3333FF"/>
    <a:srgbClr val="FFFFCC"/>
    <a:srgbClr val="008000"/>
    <a:srgbClr val="800000"/>
    <a:srgbClr val="CC0000"/>
    <a:srgbClr val="D4D4FF"/>
    <a:srgbClr val="D3D3FF"/>
    <a:srgbClr val="7777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7671" autoAdjust="0"/>
    <p:restoredTop sz="97905" autoAdjust="0"/>
  </p:normalViewPr>
  <p:slideViewPr>
    <p:cSldViewPr snapToGrid="0">
      <p:cViewPr>
        <p:scale>
          <a:sx n="33" d="100"/>
          <a:sy n="33" d="100"/>
        </p:scale>
        <p:origin x="2538" y="-2748"/>
      </p:cViewPr>
      <p:guideLst>
        <p:guide orient="horz" pos="12359"/>
        <p:guide pos="8959"/>
        <p:guide pos="895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5" d="100"/>
          <a:sy n="65" d="100"/>
        </p:scale>
        <p:origin x="2868"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新細明體" pitchFamily="18" charset="-120"/>
              </a:defRPr>
            </a:lvl1pPr>
          </a:lstStyle>
          <a:p>
            <a:pPr>
              <a:defRPr/>
            </a:pPr>
            <a:endParaRPr lang="zh-TW" altLang="en-US"/>
          </a:p>
        </p:txBody>
      </p:sp>
      <p:sp>
        <p:nvSpPr>
          <p:cNvPr id="3" name="日期版面配置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ea typeface="新細明體" pitchFamily="18" charset="-120"/>
              </a:defRPr>
            </a:lvl1pPr>
          </a:lstStyle>
          <a:p>
            <a:pPr>
              <a:defRPr/>
            </a:pPr>
            <a:fld id="{5FE3517C-4408-4409-A267-CCA7E8FCA22C}" type="datetimeFigureOut">
              <a:rPr lang="zh-TW" altLang="en-US"/>
              <a:pPr>
                <a:defRPr/>
              </a:pPr>
              <a:t>2015/12/3</a:t>
            </a:fld>
            <a:endParaRPr lang="zh-TW" altLang="en-US"/>
          </a:p>
        </p:txBody>
      </p:sp>
      <p:sp>
        <p:nvSpPr>
          <p:cNvPr id="4" name="頁尾版面配置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ea typeface="新細明體" pitchFamily="18" charset="-120"/>
              </a:defRPr>
            </a:lvl1pPr>
          </a:lstStyle>
          <a:p>
            <a:pPr>
              <a:defRPr/>
            </a:pPr>
            <a:endParaRPr lang="zh-TW" altLang="en-US"/>
          </a:p>
        </p:txBody>
      </p:sp>
      <p:sp>
        <p:nvSpPr>
          <p:cNvPr id="5" name="投影片編號版面配置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ea typeface="新細明體" pitchFamily="18" charset="-120"/>
              </a:defRPr>
            </a:lvl1pPr>
          </a:lstStyle>
          <a:p>
            <a:pPr>
              <a:defRPr/>
            </a:pPr>
            <a:fld id="{C5F54951-9283-4969-911B-6A405847EA70}" type="slidenum">
              <a:rPr lang="zh-TW" altLang="en-US"/>
              <a:pPr>
                <a:defRPr/>
              </a:pPr>
              <a:t>‹#›</a:t>
            </a:fld>
            <a:endParaRPr lang="zh-TW" altLang="en-US"/>
          </a:p>
        </p:txBody>
      </p:sp>
    </p:spTree>
    <p:extLst>
      <p:ext uri="{BB962C8B-B14F-4D97-AF65-F5344CB8AC3E}">
        <p14:creationId xmlns:p14="http://schemas.microsoft.com/office/powerpoint/2010/main" val="2246647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0" hangingPunct="0">
              <a:defRPr sz="1200">
                <a:ea typeface="新細明體" pitchFamily="18" charset="-120"/>
              </a:defRPr>
            </a:lvl1pPr>
          </a:lstStyle>
          <a:p>
            <a:pPr>
              <a:defRPr/>
            </a:pPr>
            <a:endParaRPr lang="en-US" altLang="zh-TW"/>
          </a:p>
        </p:txBody>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zh-TW" altLang="en-US" noProof="0" smtClean="0"/>
              <a:t>按一下以編輯母片</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p>
        </p:txBody>
      </p:sp>
      <p:sp>
        <p:nvSpPr>
          <p:cNvPr id="2" name="頁尾版面配置區 1"/>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TW" altLang="en-US"/>
          </a:p>
        </p:txBody>
      </p:sp>
      <p:sp>
        <p:nvSpPr>
          <p:cNvPr id="3" name="投影片圖像版面配置區 2"/>
          <p:cNvSpPr>
            <a:spLocks noGrp="1" noRot="1" noChangeAspect="1"/>
          </p:cNvSpPr>
          <p:nvPr>
            <p:ph type="sldImg" idx="2"/>
          </p:nvPr>
        </p:nvSpPr>
        <p:spPr>
          <a:xfrm>
            <a:off x="2311400" y="1143000"/>
            <a:ext cx="2235200" cy="3086100"/>
          </a:xfrm>
          <a:prstGeom prst="rect">
            <a:avLst/>
          </a:prstGeom>
          <a:noFill/>
          <a:ln w="12700">
            <a:solidFill>
              <a:prstClr val="black"/>
            </a:solidFill>
          </a:ln>
        </p:spPr>
        <p:txBody>
          <a:bodyPr vert="horz" lIns="91440" tIns="45720" rIns="91440" bIns="45720" rtlCol="0" anchor="ctr"/>
          <a:lstStyle/>
          <a:p>
            <a:endParaRPr lang="zh-TW" altLang="en-US"/>
          </a:p>
        </p:txBody>
      </p:sp>
    </p:spTree>
    <p:extLst>
      <p:ext uri="{BB962C8B-B14F-4D97-AF65-F5344CB8AC3E}">
        <p14:creationId xmlns:p14="http://schemas.microsoft.com/office/powerpoint/2010/main" val="3065397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87" kern="1200">
        <a:solidFill>
          <a:schemeClr val="tx1"/>
        </a:solidFill>
        <a:latin typeface="Calibri" pitchFamily="34" charset="0"/>
        <a:ea typeface="+mn-ea"/>
        <a:cs typeface="+mn-cs"/>
      </a:defRPr>
    </a:lvl1pPr>
    <a:lvl2pPr marL="452308" algn="l" rtl="0" eaLnBrk="0" fontAlgn="base" hangingPunct="0">
      <a:spcBef>
        <a:spcPct val="30000"/>
      </a:spcBef>
      <a:spcAft>
        <a:spcPct val="0"/>
      </a:spcAft>
      <a:defRPr sz="1187" kern="1200">
        <a:solidFill>
          <a:schemeClr val="tx1"/>
        </a:solidFill>
        <a:latin typeface="Calibri" pitchFamily="34" charset="0"/>
        <a:ea typeface="+mn-ea"/>
        <a:cs typeface="+mn-cs"/>
      </a:defRPr>
    </a:lvl2pPr>
    <a:lvl3pPr marL="904616" algn="l" rtl="0" eaLnBrk="0" fontAlgn="base" hangingPunct="0">
      <a:spcBef>
        <a:spcPct val="30000"/>
      </a:spcBef>
      <a:spcAft>
        <a:spcPct val="0"/>
      </a:spcAft>
      <a:defRPr sz="1187" kern="1200">
        <a:solidFill>
          <a:schemeClr val="tx1"/>
        </a:solidFill>
        <a:latin typeface="Calibri" pitchFamily="34" charset="0"/>
        <a:ea typeface="+mn-ea"/>
        <a:cs typeface="+mn-cs"/>
      </a:defRPr>
    </a:lvl3pPr>
    <a:lvl4pPr marL="1356924" algn="l" rtl="0" eaLnBrk="0" fontAlgn="base" hangingPunct="0">
      <a:spcBef>
        <a:spcPct val="30000"/>
      </a:spcBef>
      <a:spcAft>
        <a:spcPct val="0"/>
      </a:spcAft>
      <a:defRPr sz="1187" kern="1200">
        <a:solidFill>
          <a:schemeClr val="tx1"/>
        </a:solidFill>
        <a:latin typeface="Calibri" pitchFamily="34" charset="0"/>
        <a:ea typeface="+mn-ea"/>
        <a:cs typeface="+mn-cs"/>
      </a:defRPr>
    </a:lvl4pPr>
    <a:lvl5pPr marL="1809232" algn="l" rtl="0" eaLnBrk="0" fontAlgn="base" hangingPunct="0">
      <a:spcBef>
        <a:spcPct val="30000"/>
      </a:spcBef>
      <a:spcAft>
        <a:spcPct val="0"/>
      </a:spcAft>
      <a:defRPr sz="1187" kern="1200">
        <a:solidFill>
          <a:schemeClr val="tx1"/>
        </a:solidFill>
        <a:latin typeface="Calibri" pitchFamily="34" charset="0"/>
        <a:ea typeface="+mn-ea"/>
        <a:cs typeface="+mn-cs"/>
      </a:defRPr>
    </a:lvl5pPr>
    <a:lvl6pPr marL="2261540" algn="l" defTabSz="904616" rtl="0" eaLnBrk="1" latinLnBrk="0" hangingPunct="1">
      <a:defRPr sz="1187" kern="1200">
        <a:solidFill>
          <a:schemeClr val="tx1"/>
        </a:solidFill>
        <a:latin typeface="+mn-lt"/>
        <a:ea typeface="+mn-ea"/>
        <a:cs typeface="+mn-cs"/>
      </a:defRPr>
    </a:lvl6pPr>
    <a:lvl7pPr marL="2713848" algn="l" defTabSz="904616" rtl="0" eaLnBrk="1" latinLnBrk="0" hangingPunct="1">
      <a:defRPr sz="1187" kern="1200">
        <a:solidFill>
          <a:schemeClr val="tx1"/>
        </a:solidFill>
        <a:latin typeface="+mn-lt"/>
        <a:ea typeface="+mn-ea"/>
        <a:cs typeface="+mn-cs"/>
      </a:defRPr>
    </a:lvl7pPr>
    <a:lvl8pPr marL="3166156" algn="l" defTabSz="904616" rtl="0" eaLnBrk="1" latinLnBrk="0" hangingPunct="1">
      <a:defRPr sz="1187" kern="1200">
        <a:solidFill>
          <a:schemeClr val="tx1"/>
        </a:solidFill>
        <a:latin typeface="+mn-lt"/>
        <a:ea typeface="+mn-ea"/>
        <a:cs typeface="+mn-cs"/>
      </a:defRPr>
    </a:lvl8pPr>
    <a:lvl9pPr marL="3618464" algn="l" defTabSz="904616" rtl="0" eaLnBrk="1" latinLnBrk="0" hangingPunct="1">
      <a:defRPr sz="118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Tree>
    <p:extLst>
      <p:ext uri="{BB962C8B-B14F-4D97-AF65-F5344CB8AC3E}">
        <p14:creationId xmlns:p14="http://schemas.microsoft.com/office/powerpoint/2010/main" val="5597223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2133319" y="12189755"/>
            <a:ext cx="24173427" cy="8410594"/>
          </a:xfrm>
          <a:prstGeom prst="rect">
            <a:avLst/>
          </a:prstGeo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4266637" y="22236008"/>
            <a:ext cx="19906790" cy="10028632"/>
          </a:xfrm>
          <a:prstGeom prst="rect">
            <a:avLst/>
          </a:prstGeom>
        </p:spPr>
        <p:txBody>
          <a:bodyPr/>
          <a:lstStyle>
            <a:lvl1pPr marL="0" indent="0" algn="ctr">
              <a:buNone/>
              <a:defRPr/>
            </a:lvl1pPr>
            <a:lvl2pPr marL="451439" indent="0" algn="ctr">
              <a:buNone/>
              <a:defRPr/>
            </a:lvl2pPr>
            <a:lvl3pPr marL="902879" indent="0" algn="ctr">
              <a:buNone/>
              <a:defRPr/>
            </a:lvl3pPr>
            <a:lvl4pPr marL="1354318" indent="0" algn="ctr">
              <a:buNone/>
              <a:defRPr/>
            </a:lvl4pPr>
            <a:lvl5pPr marL="1805757" indent="0" algn="ctr">
              <a:buNone/>
              <a:defRPr/>
            </a:lvl5pPr>
            <a:lvl6pPr marL="2257196" indent="0" algn="ctr">
              <a:buNone/>
              <a:defRPr/>
            </a:lvl6pPr>
            <a:lvl7pPr marL="2708636" indent="0" algn="ctr">
              <a:buNone/>
              <a:defRPr/>
            </a:lvl7pPr>
            <a:lvl8pPr marL="3160075" indent="0" algn="ctr">
              <a:buNone/>
              <a:defRPr/>
            </a:lvl8pPr>
            <a:lvl9pPr marL="3611514" indent="0" algn="ctr">
              <a:buNone/>
              <a:defRPr/>
            </a:lvl9pPr>
          </a:lstStyle>
          <a:p>
            <a:r>
              <a:rPr lang="zh-TW" altLang="en-US" smtClean="0"/>
              <a:t>按一下以編輯母片副標題樣式</a:t>
            </a:r>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標題及直排文字">
    <p:spTree>
      <p:nvGrpSpPr>
        <p:cNvPr id="1" name=""/>
        <p:cNvGrpSpPr/>
        <p:nvPr/>
      </p:nvGrpSpPr>
      <p:grpSpPr>
        <a:xfrm>
          <a:off x="0" y="0"/>
          <a:ext cx="0" cy="0"/>
          <a:chOff x="0" y="0"/>
          <a:chExt cx="0" cy="0"/>
        </a:xfrm>
      </p:grpSpPr>
      <p:sp>
        <p:nvSpPr>
          <p:cNvPr id="3" name="直排文字版面配置區 2"/>
          <p:cNvSpPr>
            <a:spLocks noGrp="1"/>
          </p:cNvSpPr>
          <p:nvPr>
            <p:ph type="body" orient="vert" idx="1"/>
          </p:nvPr>
        </p:nvSpPr>
        <p:spPr>
          <a:xfrm>
            <a:off x="1421690" y="9155534"/>
            <a:ext cx="25596684" cy="25896618"/>
          </a:xfrm>
          <a:prstGeom prst="rect">
            <a:avLst/>
          </a:prstGeo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標題 4"/>
          <p:cNvSpPr>
            <a:spLocks noGrp="1"/>
          </p:cNvSpPr>
          <p:nvPr>
            <p:ph type="title"/>
          </p:nvPr>
        </p:nvSpPr>
        <p:spPr>
          <a:xfrm>
            <a:off x="1421690" y="1571293"/>
            <a:ext cx="25596684" cy="6539971"/>
          </a:xfrm>
          <a:prstGeom prst="rect">
            <a:avLst/>
          </a:prstGeom>
        </p:spPr>
        <p:txBody>
          <a:bodyPr/>
          <a:lstStyle/>
          <a:p>
            <a:r>
              <a:rPr lang="zh-TW" altLang="en-US" smtClean="0"/>
              <a:t>按一下以編輯母片標題樣式</a:t>
            </a:r>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訂版面配置">
    <p:spTree>
      <p:nvGrpSpPr>
        <p:cNvPr id="1" name=""/>
        <p:cNvGrpSpPr/>
        <p:nvPr/>
      </p:nvGrpSpPr>
      <p:grpSpPr>
        <a:xfrm>
          <a:off x="0" y="0"/>
          <a:ext cx="0" cy="0"/>
          <a:chOff x="0" y="0"/>
          <a:chExt cx="0" cy="0"/>
        </a:xfrm>
      </p:grpSpPr>
      <p:sp>
        <p:nvSpPr>
          <p:cNvPr id="2" name="標題 1"/>
          <p:cNvSpPr>
            <a:spLocks noGrp="1"/>
          </p:cNvSpPr>
          <p:nvPr>
            <p:ph type="title"/>
          </p:nvPr>
        </p:nvSpPr>
        <p:spPr>
          <a:xfrm>
            <a:off x="1954628" y="2088765"/>
            <a:ext cx="24530808" cy="7584353"/>
          </a:xfrm>
          <a:prstGeom prst="rect">
            <a:avLst/>
          </a:prstGeom>
        </p:spPr>
        <p:txBody>
          <a:bodyPr/>
          <a:lstStyle/>
          <a:p>
            <a:r>
              <a:rPr lang="zh-TW" altLang="en-US" smtClean="0"/>
              <a:t>按一下以編輯母片標題樣式</a:t>
            </a:r>
            <a:endParaRPr lang="zh-TW" altLang="en-US"/>
          </a:p>
        </p:txBody>
      </p:sp>
    </p:spTree>
    <p:extLst>
      <p:ext uri="{BB962C8B-B14F-4D97-AF65-F5344CB8AC3E}">
        <p14:creationId xmlns:p14="http://schemas.microsoft.com/office/powerpoint/2010/main" val="37482802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20619988" y="1571579"/>
            <a:ext cx="6398387" cy="33480571"/>
          </a:xfrm>
          <a:prstGeom prst="rect">
            <a:avLst/>
          </a:prstGeo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1421690" y="1571579"/>
            <a:ext cx="19047820" cy="33480571"/>
          </a:xfrm>
          <a:prstGeom prst="rect">
            <a:avLst/>
          </a:prstGeo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3" name="標題 2"/>
          <p:cNvSpPr>
            <a:spLocks noGrp="1"/>
          </p:cNvSpPr>
          <p:nvPr>
            <p:ph type="title"/>
          </p:nvPr>
        </p:nvSpPr>
        <p:spPr>
          <a:xfrm>
            <a:off x="1954628" y="2088765"/>
            <a:ext cx="24530808" cy="7584353"/>
          </a:xfrm>
          <a:prstGeom prst="rect">
            <a:avLst/>
          </a:prstGeom>
        </p:spPr>
        <p:txBody>
          <a:bodyPr/>
          <a:lstStyle/>
          <a:p>
            <a:r>
              <a:rPr lang="zh-TW" altLang="en-US" smtClean="0"/>
              <a:t>按一下以編輯母片標題樣式</a:t>
            </a:r>
            <a:endParaRPr lang="zh-TW" altLang="en-US"/>
          </a:p>
        </p:txBody>
      </p:sp>
    </p:spTree>
    <p:extLst>
      <p:ext uri="{BB962C8B-B14F-4D97-AF65-F5344CB8AC3E}">
        <p14:creationId xmlns:p14="http://schemas.microsoft.com/office/powerpoint/2010/main" val="21606379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1421690" y="1571580"/>
            <a:ext cx="25596684" cy="6539437"/>
          </a:xfrm>
          <a:prstGeom prst="rect">
            <a:avLst/>
          </a:prstGeom>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a:xfrm>
            <a:off x="1421690" y="9155534"/>
            <a:ext cx="25596684" cy="25896618"/>
          </a:xfrm>
          <a:prstGeom prst="rect">
            <a:avLst/>
          </a:prstGeom>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2246176" y="25215761"/>
            <a:ext cx="24174994" cy="7792215"/>
          </a:xfrm>
          <a:prstGeom prst="rect">
            <a:avLst/>
          </a:prstGeom>
        </p:spPr>
        <p:txBody>
          <a:bodyPr anchor="t"/>
          <a:lstStyle>
            <a:lvl1pPr algn="l">
              <a:defRPr sz="395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2246176" y="16632149"/>
            <a:ext cx="24174994" cy="8583612"/>
          </a:xfrm>
          <a:prstGeom prst="rect">
            <a:avLst/>
          </a:prstGeom>
        </p:spPr>
        <p:txBody>
          <a:bodyPr anchor="b"/>
          <a:lstStyle>
            <a:lvl1pPr marL="0" indent="0">
              <a:buNone/>
              <a:defRPr sz="1975"/>
            </a:lvl1pPr>
            <a:lvl2pPr marL="451439" indent="0">
              <a:buNone/>
              <a:defRPr sz="1777"/>
            </a:lvl2pPr>
            <a:lvl3pPr marL="902879" indent="0">
              <a:buNone/>
              <a:defRPr sz="1580"/>
            </a:lvl3pPr>
            <a:lvl4pPr marL="1354318" indent="0">
              <a:buNone/>
              <a:defRPr sz="1382"/>
            </a:lvl4pPr>
            <a:lvl5pPr marL="1805757" indent="0">
              <a:buNone/>
              <a:defRPr sz="1382"/>
            </a:lvl5pPr>
            <a:lvl6pPr marL="2257196" indent="0">
              <a:buNone/>
              <a:defRPr sz="1382"/>
            </a:lvl6pPr>
            <a:lvl7pPr marL="2708636" indent="0">
              <a:buNone/>
              <a:defRPr sz="1382"/>
            </a:lvl7pPr>
            <a:lvl8pPr marL="3160075" indent="0">
              <a:buNone/>
              <a:defRPr sz="1382"/>
            </a:lvl8pPr>
            <a:lvl9pPr marL="3611514" indent="0">
              <a:buNone/>
              <a:defRPr sz="1382"/>
            </a:lvl9pPr>
          </a:lstStyle>
          <a:p>
            <a:pPr lvl="0"/>
            <a:r>
              <a:rPr lang="zh-TW" altLang="en-US" smtClean="0"/>
              <a:t>按一下以編輯母片文字樣式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1421690" y="1571580"/>
            <a:ext cx="25596684" cy="6539437"/>
          </a:xfrm>
          <a:prstGeom prst="rect">
            <a:avLst/>
          </a:prstGeom>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1421692" y="9155534"/>
            <a:ext cx="12723103" cy="25896618"/>
          </a:xfrm>
          <a:prstGeom prst="rect">
            <a:avLst/>
          </a:prstGeom>
        </p:spPr>
        <p:txBody>
          <a:bodyPr/>
          <a:lstStyle>
            <a:lvl1pPr>
              <a:defRPr sz="2765"/>
            </a:lvl1pPr>
            <a:lvl2pPr>
              <a:defRPr sz="2370"/>
            </a:lvl2pPr>
            <a:lvl3pPr>
              <a:defRPr sz="1975"/>
            </a:lvl3pPr>
            <a:lvl4pPr>
              <a:defRPr sz="1777"/>
            </a:lvl4pPr>
            <a:lvl5pPr>
              <a:defRPr sz="1777"/>
            </a:lvl5pPr>
            <a:lvl6pPr>
              <a:defRPr sz="1777"/>
            </a:lvl6pPr>
            <a:lvl7pPr>
              <a:defRPr sz="1777"/>
            </a:lvl7pPr>
            <a:lvl8pPr>
              <a:defRPr sz="1777"/>
            </a:lvl8pPr>
            <a:lvl9pPr>
              <a:defRPr sz="1777"/>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14295270" y="9155534"/>
            <a:ext cx="12723104" cy="25896618"/>
          </a:xfrm>
          <a:prstGeom prst="rect">
            <a:avLst/>
          </a:prstGeom>
        </p:spPr>
        <p:txBody>
          <a:bodyPr/>
          <a:lstStyle>
            <a:lvl1pPr>
              <a:defRPr sz="2765"/>
            </a:lvl1pPr>
            <a:lvl2pPr>
              <a:defRPr sz="2370"/>
            </a:lvl2pPr>
            <a:lvl3pPr>
              <a:defRPr sz="1975"/>
            </a:lvl3pPr>
            <a:lvl4pPr>
              <a:defRPr sz="1777"/>
            </a:lvl4pPr>
            <a:lvl5pPr>
              <a:defRPr sz="1777"/>
            </a:lvl5pPr>
            <a:lvl6pPr>
              <a:defRPr sz="1777"/>
            </a:lvl6pPr>
            <a:lvl7pPr>
              <a:defRPr sz="1777"/>
            </a:lvl7pPr>
            <a:lvl8pPr>
              <a:defRPr sz="1777"/>
            </a:lvl8pPr>
            <a:lvl9pPr>
              <a:defRPr sz="1777"/>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對">
    <p:spTree>
      <p:nvGrpSpPr>
        <p:cNvPr id="1" name=""/>
        <p:cNvGrpSpPr/>
        <p:nvPr/>
      </p:nvGrpSpPr>
      <p:grpSpPr>
        <a:xfrm>
          <a:off x="0" y="0"/>
          <a:ext cx="0" cy="0"/>
          <a:chOff x="0" y="0"/>
          <a:chExt cx="0" cy="0"/>
        </a:xfrm>
      </p:grpSpPr>
      <p:sp>
        <p:nvSpPr>
          <p:cNvPr id="3" name="文字版面配置區 2"/>
          <p:cNvSpPr>
            <a:spLocks noGrp="1"/>
          </p:cNvSpPr>
          <p:nvPr>
            <p:ph type="body" idx="1"/>
          </p:nvPr>
        </p:nvSpPr>
        <p:spPr>
          <a:xfrm>
            <a:off x="1421691" y="8783865"/>
            <a:ext cx="12566357" cy="3660610"/>
          </a:xfrm>
          <a:prstGeom prst="rect">
            <a:avLst/>
          </a:prstGeom>
        </p:spPr>
        <p:txBody>
          <a:bodyPr anchor="b"/>
          <a:lstStyle>
            <a:lvl1pPr marL="0" indent="0">
              <a:buNone/>
              <a:defRPr sz="2370" b="1"/>
            </a:lvl1pPr>
            <a:lvl2pPr marL="451439" indent="0">
              <a:buNone/>
              <a:defRPr sz="1975" b="1"/>
            </a:lvl2pPr>
            <a:lvl3pPr marL="902879" indent="0">
              <a:buNone/>
              <a:defRPr sz="1777" b="1"/>
            </a:lvl3pPr>
            <a:lvl4pPr marL="1354318" indent="0">
              <a:buNone/>
              <a:defRPr sz="1580" b="1"/>
            </a:lvl4pPr>
            <a:lvl5pPr marL="1805757" indent="0">
              <a:buNone/>
              <a:defRPr sz="1580" b="1"/>
            </a:lvl5pPr>
            <a:lvl6pPr marL="2257196" indent="0">
              <a:buNone/>
              <a:defRPr sz="1580" b="1"/>
            </a:lvl6pPr>
            <a:lvl7pPr marL="2708636" indent="0">
              <a:buNone/>
              <a:defRPr sz="1580" b="1"/>
            </a:lvl7pPr>
            <a:lvl8pPr marL="3160075" indent="0">
              <a:buNone/>
              <a:defRPr sz="1580" b="1"/>
            </a:lvl8pPr>
            <a:lvl9pPr marL="3611514" indent="0">
              <a:buNone/>
              <a:defRPr sz="1580" b="1"/>
            </a:lvl9pPr>
          </a:lstStyle>
          <a:p>
            <a:pPr lvl="0"/>
            <a:r>
              <a:rPr lang="zh-TW" altLang="en-US" smtClean="0"/>
              <a:t>按一下以編輯母片文字樣式</a:t>
            </a:r>
          </a:p>
        </p:txBody>
      </p:sp>
      <p:sp>
        <p:nvSpPr>
          <p:cNvPr id="4" name="內容版面配置區 3"/>
          <p:cNvSpPr>
            <a:spLocks noGrp="1"/>
          </p:cNvSpPr>
          <p:nvPr>
            <p:ph sz="half" idx="2"/>
          </p:nvPr>
        </p:nvSpPr>
        <p:spPr>
          <a:xfrm>
            <a:off x="1421691" y="12444475"/>
            <a:ext cx="12566357" cy="22607675"/>
          </a:xfrm>
          <a:prstGeom prst="rect">
            <a:avLst/>
          </a:prstGeom>
        </p:spPr>
        <p:txBody>
          <a:bodyPr/>
          <a:lstStyle>
            <a:lvl1pPr>
              <a:defRPr sz="2370"/>
            </a:lvl1pPr>
            <a:lvl2pPr>
              <a:defRPr sz="1975"/>
            </a:lvl2pPr>
            <a:lvl3pPr>
              <a:defRPr sz="1777"/>
            </a:lvl3pPr>
            <a:lvl4pPr>
              <a:defRPr sz="1580"/>
            </a:lvl4pPr>
            <a:lvl5pPr>
              <a:defRPr sz="1580"/>
            </a:lvl5pPr>
            <a:lvl6pPr>
              <a:defRPr sz="1580"/>
            </a:lvl6pPr>
            <a:lvl7pPr>
              <a:defRPr sz="1580"/>
            </a:lvl7pPr>
            <a:lvl8pPr>
              <a:defRPr sz="1580"/>
            </a:lvl8pPr>
            <a:lvl9pPr>
              <a:defRPr sz="158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14447314" y="8783865"/>
            <a:ext cx="12571060" cy="3660610"/>
          </a:xfrm>
          <a:prstGeom prst="rect">
            <a:avLst/>
          </a:prstGeom>
        </p:spPr>
        <p:txBody>
          <a:bodyPr anchor="b"/>
          <a:lstStyle>
            <a:lvl1pPr marL="0" indent="0">
              <a:buNone/>
              <a:defRPr sz="2370" b="1"/>
            </a:lvl1pPr>
            <a:lvl2pPr marL="451439" indent="0">
              <a:buNone/>
              <a:defRPr sz="1975" b="1"/>
            </a:lvl2pPr>
            <a:lvl3pPr marL="902879" indent="0">
              <a:buNone/>
              <a:defRPr sz="1777" b="1"/>
            </a:lvl3pPr>
            <a:lvl4pPr marL="1354318" indent="0">
              <a:buNone/>
              <a:defRPr sz="1580" b="1"/>
            </a:lvl4pPr>
            <a:lvl5pPr marL="1805757" indent="0">
              <a:buNone/>
              <a:defRPr sz="1580" b="1"/>
            </a:lvl5pPr>
            <a:lvl6pPr marL="2257196" indent="0">
              <a:buNone/>
              <a:defRPr sz="1580" b="1"/>
            </a:lvl6pPr>
            <a:lvl7pPr marL="2708636" indent="0">
              <a:buNone/>
              <a:defRPr sz="1580" b="1"/>
            </a:lvl7pPr>
            <a:lvl8pPr marL="3160075" indent="0">
              <a:buNone/>
              <a:defRPr sz="1580" b="1"/>
            </a:lvl8pPr>
            <a:lvl9pPr marL="3611514" indent="0">
              <a:buNone/>
              <a:defRPr sz="1580" b="1"/>
            </a:lvl9pPr>
          </a:lstStyle>
          <a:p>
            <a:pPr lvl="0"/>
            <a:r>
              <a:rPr lang="zh-TW" altLang="en-US" smtClean="0"/>
              <a:t>按一下以編輯母片文字樣式</a:t>
            </a:r>
          </a:p>
        </p:txBody>
      </p:sp>
      <p:sp>
        <p:nvSpPr>
          <p:cNvPr id="6" name="內容版面配置區 5"/>
          <p:cNvSpPr>
            <a:spLocks noGrp="1"/>
          </p:cNvSpPr>
          <p:nvPr>
            <p:ph sz="quarter" idx="4"/>
          </p:nvPr>
        </p:nvSpPr>
        <p:spPr>
          <a:xfrm>
            <a:off x="14447314" y="12444475"/>
            <a:ext cx="12571060" cy="22607675"/>
          </a:xfrm>
          <a:prstGeom prst="rect">
            <a:avLst/>
          </a:prstGeom>
        </p:spPr>
        <p:txBody>
          <a:bodyPr/>
          <a:lstStyle>
            <a:lvl1pPr>
              <a:defRPr sz="2370"/>
            </a:lvl1pPr>
            <a:lvl2pPr>
              <a:defRPr sz="1975"/>
            </a:lvl2pPr>
            <a:lvl3pPr>
              <a:defRPr sz="1777"/>
            </a:lvl3pPr>
            <a:lvl4pPr>
              <a:defRPr sz="1580"/>
            </a:lvl4pPr>
            <a:lvl5pPr>
              <a:defRPr sz="1580"/>
            </a:lvl5pPr>
            <a:lvl6pPr>
              <a:defRPr sz="1580"/>
            </a:lvl6pPr>
            <a:lvl7pPr>
              <a:defRPr sz="1580"/>
            </a:lvl7pPr>
            <a:lvl8pPr>
              <a:defRPr sz="1580"/>
            </a:lvl8pPr>
            <a:lvl9pPr>
              <a:defRPr sz="158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a:xfrm>
            <a:off x="1421690" y="1571580"/>
            <a:ext cx="25596684" cy="6539437"/>
          </a:xfrm>
          <a:prstGeom prst="rect">
            <a:avLst/>
          </a:prstGeom>
        </p:spPr>
        <p:txBody>
          <a:bodyPr/>
          <a:lstStyle/>
          <a:p>
            <a:r>
              <a:rPr lang="zh-TW" altLang="en-US" smtClean="0"/>
              <a:t>按一下以編輯母片標題樣式</a:t>
            </a:r>
            <a:endParaRPr lang="zh-TW"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1">
        <a:schemeClr val="bg1"/>
      </p:bgRef>
    </p:bg>
    <p:spTree>
      <p:nvGrpSpPr>
        <p:cNvPr id="1" name=""/>
        <p:cNvGrpSpPr/>
        <p:nvPr/>
      </p:nvGrpSpPr>
      <p:grpSpPr>
        <a:xfrm>
          <a:off x="0" y="0"/>
          <a:ext cx="0" cy="0"/>
          <a:chOff x="0" y="0"/>
          <a:chExt cx="0" cy="0"/>
        </a:xfrm>
      </p:grpSpPr>
      <p:pic>
        <p:nvPicPr>
          <p:cNvPr id="2" name="圖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288174" y="37315875"/>
            <a:ext cx="17863713" cy="1923950"/>
          </a:xfrm>
          <a:prstGeom prst="rect">
            <a:avLst/>
          </a:prstGeom>
        </p:spPr>
      </p:pic>
      <p:sp>
        <p:nvSpPr>
          <p:cNvPr id="3" name="矩形 2"/>
          <p:cNvSpPr/>
          <p:nvPr userDrawn="1"/>
        </p:nvSpPr>
        <p:spPr bwMode="auto">
          <a:xfrm>
            <a:off x="0" y="1"/>
            <a:ext cx="28440063" cy="5694668"/>
          </a:xfrm>
          <a:prstGeom prst="rect">
            <a:avLst/>
          </a:prstGeom>
          <a:solidFill>
            <a:srgbClr val="008000"/>
          </a:solidFill>
          <a:ln w="19050" cap="flat" cmpd="sng" algn="ctr">
            <a:solidFill>
              <a:schemeClr val="tx1">
                <a:lumMod val="50000"/>
                <a:lumOff val="50000"/>
              </a:schemeClr>
            </a:solidFill>
            <a:prstDash val="solid"/>
            <a:round/>
            <a:headEnd type="none" w="med" len="med"/>
            <a:tailEnd type="none" w="med" len="med"/>
          </a:ln>
          <a:effectLst/>
        </p:spPr>
        <p:txBody>
          <a:bodyPr vert="horz" wrap="square" lIns="90286" tIns="45143" rIns="90286" bIns="45143" numCol="1" rtlCol="0" anchor="t" anchorCtr="0" compatLnSpc="1">
            <a:prstTxWarp prst="textNoShape">
              <a:avLst/>
            </a:prstTxWarp>
          </a:bodyPr>
          <a:lstStyle/>
          <a:p>
            <a:pPr marL="0" marR="0" indent="0" algn="l" defTabSz="1214811" rtl="0" eaLnBrk="1" fontAlgn="base" latinLnBrk="0" hangingPunct="1">
              <a:lnSpc>
                <a:spcPct val="100000"/>
              </a:lnSpc>
              <a:spcBef>
                <a:spcPct val="0"/>
              </a:spcBef>
              <a:spcAft>
                <a:spcPct val="0"/>
              </a:spcAft>
              <a:buClrTx/>
              <a:buSzTx/>
              <a:buFontTx/>
              <a:buNone/>
              <a:tabLst/>
            </a:pPr>
            <a:endParaRPr kumimoji="1" lang="zh-TW" altLang="en-US" sz="3258" b="0" i="0" u="none" strike="noStrike" cap="none" normalizeH="0" baseline="0" smtClean="0">
              <a:ln>
                <a:noFill/>
              </a:ln>
              <a:solidFill>
                <a:schemeClr val="tx1"/>
              </a:solidFill>
              <a:effectLst/>
              <a:latin typeface="Times New Roman" pitchFamily="18" charset="0"/>
              <a:ea typeface="新細明體" pitchFamily="18" charset="-120"/>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1421692" y="1561969"/>
            <a:ext cx="9356191" cy="6649975"/>
          </a:xfrm>
          <a:prstGeom prst="rect">
            <a:avLst/>
          </a:prstGeom>
        </p:spPr>
        <p:txBody>
          <a:bodyPr anchor="b"/>
          <a:lstStyle>
            <a:lvl1pPr algn="l">
              <a:defRPr sz="1975"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11119589" y="1561970"/>
            <a:ext cx="15898786" cy="33490182"/>
          </a:xfrm>
          <a:prstGeom prst="rect">
            <a:avLst/>
          </a:prstGeom>
        </p:spPr>
        <p:txBody>
          <a:bodyPr/>
          <a:lstStyle>
            <a:lvl1pPr>
              <a:defRPr sz="3160"/>
            </a:lvl1pPr>
            <a:lvl2pPr>
              <a:defRPr sz="2765"/>
            </a:lvl2pPr>
            <a:lvl3pPr>
              <a:defRPr sz="2370"/>
            </a:lvl3pPr>
            <a:lvl4pPr>
              <a:defRPr sz="1975"/>
            </a:lvl4pPr>
            <a:lvl5pPr>
              <a:defRPr sz="1975"/>
            </a:lvl5pPr>
            <a:lvl6pPr>
              <a:defRPr sz="1975"/>
            </a:lvl6pPr>
            <a:lvl7pPr>
              <a:defRPr sz="1975"/>
            </a:lvl7pPr>
            <a:lvl8pPr>
              <a:defRPr sz="1975"/>
            </a:lvl8pPr>
            <a:lvl9pPr>
              <a:defRPr sz="1975"/>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1421692" y="8211944"/>
            <a:ext cx="9356191" cy="26840207"/>
          </a:xfrm>
          <a:prstGeom prst="rect">
            <a:avLst/>
          </a:prstGeom>
        </p:spPr>
        <p:txBody>
          <a:bodyPr/>
          <a:lstStyle>
            <a:lvl1pPr marL="0" indent="0">
              <a:buNone/>
              <a:defRPr sz="1382"/>
            </a:lvl1pPr>
            <a:lvl2pPr marL="451439" indent="0">
              <a:buNone/>
              <a:defRPr sz="1185"/>
            </a:lvl2pPr>
            <a:lvl3pPr marL="902879" indent="0">
              <a:buNone/>
              <a:defRPr sz="987"/>
            </a:lvl3pPr>
            <a:lvl4pPr marL="1354318" indent="0">
              <a:buNone/>
              <a:defRPr sz="889"/>
            </a:lvl4pPr>
            <a:lvl5pPr marL="1805757" indent="0">
              <a:buNone/>
              <a:defRPr sz="889"/>
            </a:lvl5pPr>
            <a:lvl6pPr marL="2257196" indent="0">
              <a:buNone/>
              <a:defRPr sz="889"/>
            </a:lvl6pPr>
            <a:lvl7pPr marL="2708636" indent="0">
              <a:buNone/>
              <a:defRPr sz="889"/>
            </a:lvl7pPr>
            <a:lvl8pPr marL="3160075" indent="0">
              <a:buNone/>
              <a:defRPr sz="889"/>
            </a:lvl8pPr>
            <a:lvl9pPr marL="3611514" indent="0">
              <a:buNone/>
              <a:defRPr sz="889"/>
            </a:lvl9pPr>
          </a:lstStyle>
          <a:p>
            <a:pPr lvl="0"/>
            <a:r>
              <a:rPr lang="zh-TW" altLang="en-US" smtClean="0"/>
              <a:t>按一下以編輯母片文字樣式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含標題的圖片">
    <p:spTree>
      <p:nvGrpSpPr>
        <p:cNvPr id="1" name=""/>
        <p:cNvGrpSpPr/>
        <p:nvPr/>
      </p:nvGrpSpPr>
      <p:grpSpPr>
        <a:xfrm>
          <a:off x="0" y="0"/>
          <a:ext cx="0" cy="0"/>
          <a:chOff x="0" y="0"/>
          <a:chExt cx="0" cy="0"/>
        </a:xfrm>
      </p:grpSpPr>
      <p:pic>
        <p:nvPicPr>
          <p:cNvPr id="5" name="圖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59133" y="36627073"/>
            <a:ext cx="18708674" cy="2612752"/>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e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50"/>
          <p:cNvSpPr>
            <a:spLocks noChangeArrowheads="1"/>
          </p:cNvSpPr>
          <p:nvPr userDrawn="1"/>
        </p:nvSpPr>
        <p:spPr bwMode="auto">
          <a:xfrm>
            <a:off x="0" y="0"/>
            <a:ext cx="28440063" cy="4795665"/>
          </a:xfrm>
          <a:prstGeom prst="rect">
            <a:avLst/>
          </a:prstGeom>
          <a:solidFill>
            <a:srgbClr val="FFFF66"/>
          </a:solidFill>
          <a:ln w="9525">
            <a:solidFill>
              <a:schemeClr val="bg1">
                <a:lumMod val="75000"/>
              </a:schemeClr>
            </a:solidFill>
            <a:miter lim="800000"/>
            <a:headEnd/>
            <a:tailEnd/>
          </a:ln>
        </p:spPr>
        <p:txBody>
          <a:bodyPr wrap="none" anchor="ctr"/>
          <a:lstStyle/>
          <a:p>
            <a:pPr>
              <a:defRPr/>
            </a:pPr>
            <a:endParaRPr lang="zh-TW" altLang="en-US" sz="3224">
              <a:ea typeface="新細明體" pitchFamily="18" charset="-120"/>
            </a:endParaRPr>
          </a:p>
        </p:txBody>
      </p:sp>
      <p:sp>
        <p:nvSpPr>
          <p:cNvPr id="1027" name="Rectangle 60"/>
          <p:cNvSpPr>
            <a:spLocks noChangeArrowheads="1"/>
          </p:cNvSpPr>
          <p:nvPr userDrawn="1"/>
        </p:nvSpPr>
        <p:spPr bwMode="auto">
          <a:xfrm>
            <a:off x="0" y="4702865"/>
            <a:ext cx="28440063" cy="248513"/>
          </a:xfrm>
          <a:prstGeom prst="rect">
            <a:avLst/>
          </a:prstGeom>
          <a:gradFill rotWithShape="1">
            <a:gsLst>
              <a:gs pos="0">
                <a:srgbClr val="FFFFFF"/>
              </a:gs>
              <a:gs pos="100000">
                <a:schemeClr val="tx1"/>
              </a:gs>
            </a:gsLst>
            <a:lin ang="5400000" scaled="1"/>
          </a:gradFill>
          <a:ln w="9525">
            <a:noFill/>
            <a:miter lim="800000"/>
            <a:headEnd/>
            <a:tailEnd/>
          </a:ln>
        </p:spPr>
        <p:txBody>
          <a:bodyPr wrap="none" anchor="ctr"/>
          <a:lstStyle/>
          <a:p>
            <a:pPr>
              <a:defRPr/>
            </a:pPr>
            <a:endParaRPr lang="zh-TW" altLang="en-US" sz="2469">
              <a:ea typeface="標楷體" pitchFamily="65" charset="-120"/>
            </a:endParaRPr>
          </a:p>
        </p:txBody>
      </p:sp>
      <p:pic>
        <p:nvPicPr>
          <p:cNvPr id="1029" name="圖片 8" descr="fju_logo.jpg"/>
          <p:cNvPicPr>
            <a:picLocks noChangeAspect="1"/>
          </p:cNvPicPr>
          <p:nvPr userDrawn="1"/>
        </p:nvPicPr>
        <p:blipFill>
          <a:blip r:embed="rId15"/>
          <a:srcRect/>
          <a:stretch>
            <a:fillRect/>
          </a:stretch>
        </p:blipFill>
        <p:spPr bwMode="auto">
          <a:xfrm>
            <a:off x="3122388" y="37245433"/>
            <a:ext cx="1354289" cy="1531970"/>
          </a:xfrm>
          <a:prstGeom prst="rect">
            <a:avLst/>
          </a:prstGeom>
          <a:noFill/>
          <a:ln w="9525">
            <a:noFill/>
            <a:miter lim="800000"/>
            <a:headEnd/>
            <a:tailEnd/>
          </a:ln>
        </p:spPr>
      </p:pic>
      <p:pic>
        <p:nvPicPr>
          <p:cNvPr id="1030" name="圖片 9" descr="003.gif"/>
          <p:cNvPicPr>
            <a:picLocks noChangeAspect="1"/>
          </p:cNvPicPr>
          <p:nvPr userDrawn="1"/>
        </p:nvPicPr>
        <p:blipFill>
          <a:blip r:embed="rId16"/>
          <a:srcRect/>
          <a:stretch>
            <a:fillRect/>
          </a:stretch>
        </p:blipFill>
        <p:spPr bwMode="auto">
          <a:xfrm>
            <a:off x="23775291" y="37099158"/>
            <a:ext cx="2181910" cy="1649934"/>
          </a:xfrm>
          <a:prstGeom prst="rect">
            <a:avLst/>
          </a:prstGeom>
          <a:noFill/>
          <a:ln w="9525">
            <a:noFill/>
            <a:miter lim="800000"/>
            <a:headEnd/>
            <a:tailEnd/>
          </a:ln>
        </p:spPr>
      </p:pic>
      <p:pic>
        <p:nvPicPr>
          <p:cNvPr id="3" name="圖片 2"/>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4476677" y="37245433"/>
            <a:ext cx="19298614" cy="1632633"/>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61" r:id="rId11"/>
    <p:sldLayoutId id="2147483659" r:id="rId12"/>
    <p:sldLayoutId id="2147483660" r:id="rId13"/>
  </p:sldLayoutIdLst>
  <p:timing>
    <p:tnLst>
      <p:par>
        <p:cTn id="1" dur="indefinite" restart="never" nodeType="tmRoot"/>
      </p:par>
    </p:tnLst>
  </p:timing>
  <p:txStyles>
    <p:titleStyle>
      <a:lvl1pPr algn="ctr" defTabSz="1214811" rtl="0" eaLnBrk="0" fontAlgn="base" hangingPunct="0">
        <a:spcBef>
          <a:spcPct val="0"/>
        </a:spcBef>
        <a:spcAft>
          <a:spcPct val="0"/>
        </a:spcAft>
        <a:defRPr kumimoji="1" sz="5826">
          <a:solidFill>
            <a:schemeClr val="tx2"/>
          </a:solidFill>
          <a:latin typeface="+mj-lt"/>
          <a:ea typeface="+mj-ea"/>
          <a:cs typeface="+mj-cs"/>
        </a:defRPr>
      </a:lvl1pPr>
      <a:lvl2pPr algn="ctr" defTabSz="1214811" rtl="0" eaLnBrk="0" fontAlgn="base" hangingPunct="0">
        <a:spcBef>
          <a:spcPct val="0"/>
        </a:spcBef>
        <a:spcAft>
          <a:spcPct val="0"/>
        </a:spcAft>
        <a:defRPr kumimoji="1" sz="5826">
          <a:solidFill>
            <a:schemeClr val="tx2"/>
          </a:solidFill>
          <a:latin typeface="Times New Roman" pitchFamily="18" charset="0"/>
          <a:ea typeface="新細明體" pitchFamily="18" charset="-120"/>
        </a:defRPr>
      </a:lvl2pPr>
      <a:lvl3pPr algn="ctr" defTabSz="1214811" rtl="0" eaLnBrk="0" fontAlgn="base" hangingPunct="0">
        <a:spcBef>
          <a:spcPct val="0"/>
        </a:spcBef>
        <a:spcAft>
          <a:spcPct val="0"/>
        </a:spcAft>
        <a:defRPr kumimoji="1" sz="5826">
          <a:solidFill>
            <a:schemeClr val="tx2"/>
          </a:solidFill>
          <a:latin typeface="Times New Roman" pitchFamily="18" charset="0"/>
          <a:ea typeface="新細明體" pitchFamily="18" charset="-120"/>
        </a:defRPr>
      </a:lvl3pPr>
      <a:lvl4pPr algn="ctr" defTabSz="1214811" rtl="0" eaLnBrk="0" fontAlgn="base" hangingPunct="0">
        <a:spcBef>
          <a:spcPct val="0"/>
        </a:spcBef>
        <a:spcAft>
          <a:spcPct val="0"/>
        </a:spcAft>
        <a:defRPr kumimoji="1" sz="5826">
          <a:solidFill>
            <a:schemeClr val="tx2"/>
          </a:solidFill>
          <a:latin typeface="Times New Roman" pitchFamily="18" charset="0"/>
          <a:ea typeface="新細明體" pitchFamily="18" charset="-120"/>
        </a:defRPr>
      </a:lvl4pPr>
      <a:lvl5pPr algn="ctr" defTabSz="1214811" rtl="0" eaLnBrk="0" fontAlgn="base" hangingPunct="0">
        <a:spcBef>
          <a:spcPct val="0"/>
        </a:spcBef>
        <a:spcAft>
          <a:spcPct val="0"/>
        </a:spcAft>
        <a:defRPr kumimoji="1" sz="5826">
          <a:solidFill>
            <a:schemeClr val="tx2"/>
          </a:solidFill>
          <a:latin typeface="Times New Roman" pitchFamily="18" charset="0"/>
          <a:ea typeface="新細明體" pitchFamily="18" charset="-120"/>
        </a:defRPr>
      </a:lvl5pPr>
      <a:lvl6pPr marL="451439" algn="ctr" defTabSz="1214811" rtl="0" fontAlgn="base">
        <a:spcBef>
          <a:spcPct val="0"/>
        </a:spcBef>
        <a:spcAft>
          <a:spcPct val="0"/>
        </a:spcAft>
        <a:defRPr kumimoji="1" sz="5826">
          <a:solidFill>
            <a:schemeClr val="tx2"/>
          </a:solidFill>
          <a:latin typeface="Times New Roman" pitchFamily="18" charset="0"/>
          <a:ea typeface="新細明體" pitchFamily="18" charset="-120"/>
        </a:defRPr>
      </a:lvl6pPr>
      <a:lvl7pPr marL="902879" algn="ctr" defTabSz="1214811" rtl="0" fontAlgn="base">
        <a:spcBef>
          <a:spcPct val="0"/>
        </a:spcBef>
        <a:spcAft>
          <a:spcPct val="0"/>
        </a:spcAft>
        <a:defRPr kumimoji="1" sz="5826">
          <a:solidFill>
            <a:schemeClr val="tx2"/>
          </a:solidFill>
          <a:latin typeface="Times New Roman" pitchFamily="18" charset="0"/>
          <a:ea typeface="新細明體" pitchFamily="18" charset="-120"/>
        </a:defRPr>
      </a:lvl7pPr>
      <a:lvl8pPr marL="1354318" algn="ctr" defTabSz="1214811" rtl="0" fontAlgn="base">
        <a:spcBef>
          <a:spcPct val="0"/>
        </a:spcBef>
        <a:spcAft>
          <a:spcPct val="0"/>
        </a:spcAft>
        <a:defRPr kumimoji="1" sz="5826">
          <a:solidFill>
            <a:schemeClr val="tx2"/>
          </a:solidFill>
          <a:latin typeface="Times New Roman" pitchFamily="18" charset="0"/>
          <a:ea typeface="新細明體" pitchFamily="18" charset="-120"/>
        </a:defRPr>
      </a:lvl8pPr>
      <a:lvl9pPr marL="1805757" algn="ctr" defTabSz="1214811" rtl="0" fontAlgn="base">
        <a:spcBef>
          <a:spcPct val="0"/>
        </a:spcBef>
        <a:spcAft>
          <a:spcPct val="0"/>
        </a:spcAft>
        <a:defRPr kumimoji="1" sz="5826">
          <a:solidFill>
            <a:schemeClr val="tx2"/>
          </a:solidFill>
          <a:latin typeface="Times New Roman" pitchFamily="18" charset="0"/>
          <a:ea typeface="新細明體" pitchFamily="18" charset="-120"/>
        </a:defRPr>
      </a:lvl9pPr>
    </p:titleStyle>
    <p:bodyStyle>
      <a:lvl1pPr marL="459277" indent="-459277" algn="l" defTabSz="1214811" rtl="0" eaLnBrk="0" fontAlgn="base" hangingPunct="0">
        <a:spcBef>
          <a:spcPct val="20000"/>
        </a:spcBef>
        <a:spcAft>
          <a:spcPct val="0"/>
        </a:spcAft>
        <a:buChar char="•"/>
        <a:defRPr kumimoji="1" sz="4345">
          <a:solidFill>
            <a:schemeClr val="tx1"/>
          </a:solidFill>
          <a:latin typeface="+mn-lt"/>
          <a:ea typeface="+mn-ea"/>
          <a:cs typeface="+mn-cs"/>
        </a:defRPr>
      </a:lvl1pPr>
      <a:lvl2pPr marL="987523" indent="-382469" algn="l" defTabSz="1214811" rtl="0" eaLnBrk="0" fontAlgn="base" hangingPunct="0">
        <a:spcBef>
          <a:spcPct val="20000"/>
        </a:spcBef>
        <a:spcAft>
          <a:spcPct val="0"/>
        </a:spcAft>
        <a:buChar char="–"/>
        <a:defRPr kumimoji="1" sz="3653">
          <a:solidFill>
            <a:schemeClr val="tx1"/>
          </a:solidFill>
          <a:latin typeface="+mn-lt"/>
          <a:ea typeface="+mn-ea"/>
        </a:defRPr>
      </a:lvl2pPr>
      <a:lvl3pPr marL="1517338" indent="-302528" algn="l" defTabSz="1214811" rtl="0" eaLnBrk="0" fontAlgn="base" hangingPunct="0">
        <a:spcBef>
          <a:spcPct val="20000"/>
        </a:spcBef>
        <a:spcAft>
          <a:spcPct val="0"/>
        </a:spcAft>
        <a:buChar char="•"/>
        <a:defRPr kumimoji="1" sz="3258">
          <a:solidFill>
            <a:schemeClr val="tx1"/>
          </a:solidFill>
          <a:latin typeface="+mn-lt"/>
          <a:ea typeface="+mn-ea"/>
        </a:defRPr>
      </a:lvl3pPr>
      <a:lvl4pPr marL="2120825" indent="-307230" algn="l" defTabSz="1214811" rtl="0" eaLnBrk="0" fontAlgn="base" hangingPunct="0">
        <a:spcBef>
          <a:spcPct val="20000"/>
        </a:spcBef>
        <a:spcAft>
          <a:spcPct val="0"/>
        </a:spcAft>
        <a:buChar char="–"/>
        <a:defRPr kumimoji="1" sz="2567">
          <a:solidFill>
            <a:schemeClr val="tx1"/>
          </a:solidFill>
          <a:latin typeface="+mn-lt"/>
          <a:ea typeface="+mn-ea"/>
        </a:defRPr>
      </a:lvl4pPr>
      <a:lvl5pPr marL="2725879" indent="-296258" algn="l" defTabSz="1214811" rtl="0" eaLnBrk="0" fontAlgn="base" hangingPunct="0">
        <a:spcBef>
          <a:spcPct val="20000"/>
        </a:spcBef>
        <a:spcAft>
          <a:spcPct val="0"/>
        </a:spcAft>
        <a:buChar char="»"/>
        <a:defRPr kumimoji="1" sz="2567">
          <a:solidFill>
            <a:schemeClr val="tx1"/>
          </a:solidFill>
          <a:latin typeface="+mn-lt"/>
          <a:ea typeface="+mn-ea"/>
        </a:defRPr>
      </a:lvl5pPr>
      <a:lvl6pPr marL="3177318" indent="-296258" algn="l" defTabSz="1214811" rtl="0" fontAlgn="base">
        <a:spcBef>
          <a:spcPct val="20000"/>
        </a:spcBef>
        <a:spcAft>
          <a:spcPct val="0"/>
        </a:spcAft>
        <a:buChar char="»"/>
        <a:defRPr kumimoji="1" sz="2567">
          <a:solidFill>
            <a:schemeClr val="tx1"/>
          </a:solidFill>
          <a:latin typeface="+mn-lt"/>
          <a:ea typeface="+mn-ea"/>
        </a:defRPr>
      </a:lvl6pPr>
      <a:lvl7pPr marL="3628757" indent="-296258" algn="l" defTabSz="1214811" rtl="0" fontAlgn="base">
        <a:spcBef>
          <a:spcPct val="20000"/>
        </a:spcBef>
        <a:spcAft>
          <a:spcPct val="0"/>
        </a:spcAft>
        <a:buChar char="»"/>
        <a:defRPr kumimoji="1" sz="2567">
          <a:solidFill>
            <a:schemeClr val="tx1"/>
          </a:solidFill>
          <a:latin typeface="+mn-lt"/>
          <a:ea typeface="+mn-ea"/>
        </a:defRPr>
      </a:lvl7pPr>
      <a:lvl8pPr marL="4080196" indent="-296258" algn="l" defTabSz="1214811" rtl="0" fontAlgn="base">
        <a:spcBef>
          <a:spcPct val="20000"/>
        </a:spcBef>
        <a:spcAft>
          <a:spcPct val="0"/>
        </a:spcAft>
        <a:buChar char="»"/>
        <a:defRPr kumimoji="1" sz="2567">
          <a:solidFill>
            <a:schemeClr val="tx1"/>
          </a:solidFill>
          <a:latin typeface="+mn-lt"/>
          <a:ea typeface="+mn-ea"/>
        </a:defRPr>
      </a:lvl8pPr>
      <a:lvl9pPr marL="4531636" indent="-296258" algn="l" defTabSz="1214811" rtl="0" fontAlgn="base">
        <a:spcBef>
          <a:spcPct val="20000"/>
        </a:spcBef>
        <a:spcAft>
          <a:spcPct val="0"/>
        </a:spcAft>
        <a:buChar char="»"/>
        <a:defRPr kumimoji="1" sz="2567">
          <a:solidFill>
            <a:schemeClr val="tx1"/>
          </a:solidFill>
          <a:latin typeface="+mn-lt"/>
          <a:ea typeface="+mn-ea"/>
        </a:defRPr>
      </a:lvl9pPr>
    </p:bodyStyle>
    <p:otherStyle>
      <a:defPPr>
        <a:defRPr lang="zh-TW"/>
      </a:defPPr>
      <a:lvl1pPr marL="0" algn="l" defTabSz="902879" rtl="0" eaLnBrk="1" latinLnBrk="0" hangingPunct="1">
        <a:defRPr sz="1777" kern="1200">
          <a:solidFill>
            <a:schemeClr val="tx1"/>
          </a:solidFill>
          <a:latin typeface="+mn-lt"/>
          <a:ea typeface="+mn-ea"/>
          <a:cs typeface="+mn-cs"/>
        </a:defRPr>
      </a:lvl1pPr>
      <a:lvl2pPr marL="451439" algn="l" defTabSz="902879" rtl="0" eaLnBrk="1" latinLnBrk="0" hangingPunct="1">
        <a:defRPr sz="1777" kern="1200">
          <a:solidFill>
            <a:schemeClr val="tx1"/>
          </a:solidFill>
          <a:latin typeface="+mn-lt"/>
          <a:ea typeface="+mn-ea"/>
          <a:cs typeface="+mn-cs"/>
        </a:defRPr>
      </a:lvl2pPr>
      <a:lvl3pPr marL="902879" algn="l" defTabSz="902879" rtl="0" eaLnBrk="1" latinLnBrk="0" hangingPunct="1">
        <a:defRPr sz="1777" kern="1200">
          <a:solidFill>
            <a:schemeClr val="tx1"/>
          </a:solidFill>
          <a:latin typeface="+mn-lt"/>
          <a:ea typeface="+mn-ea"/>
          <a:cs typeface="+mn-cs"/>
        </a:defRPr>
      </a:lvl3pPr>
      <a:lvl4pPr marL="1354318" algn="l" defTabSz="902879" rtl="0" eaLnBrk="1" latinLnBrk="0" hangingPunct="1">
        <a:defRPr sz="1777" kern="1200">
          <a:solidFill>
            <a:schemeClr val="tx1"/>
          </a:solidFill>
          <a:latin typeface="+mn-lt"/>
          <a:ea typeface="+mn-ea"/>
          <a:cs typeface="+mn-cs"/>
        </a:defRPr>
      </a:lvl4pPr>
      <a:lvl5pPr marL="1805757" algn="l" defTabSz="902879" rtl="0" eaLnBrk="1" latinLnBrk="0" hangingPunct="1">
        <a:defRPr sz="1777" kern="1200">
          <a:solidFill>
            <a:schemeClr val="tx1"/>
          </a:solidFill>
          <a:latin typeface="+mn-lt"/>
          <a:ea typeface="+mn-ea"/>
          <a:cs typeface="+mn-cs"/>
        </a:defRPr>
      </a:lvl5pPr>
      <a:lvl6pPr marL="2257196" algn="l" defTabSz="902879" rtl="0" eaLnBrk="1" latinLnBrk="0" hangingPunct="1">
        <a:defRPr sz="1777" kern="1200">
          <a:solidFill>
            <a:schemeClr val="tx1"/>
          </a:solidFill>
          <a:latin typeface="+mn-lt"/>
          <a:ea typeface="+mn-ea"/>
          <a:cs typeface="+mn-cs"/>
        </a:defRPr>
      </a:lvl6pPr>
      <a:lvl7pPr marL="2708636" algn="l" defTabSz="902879" rtl="0" eaLnBrk="1" latinLnBrk="0" hangingPunct="1">
        <a:defRPr sz="1777" kern="1200">
          <a:solidFill>
            <a:schemeClr val="tx1"/>
          </a:solidFill>
          <a:latin typeface="+mn-lt"/>
          <a:ea typeface="+mn-ea"/>
          <a:cs typeface="+mn-cs"/>
        </a:defRPr>
      </a:lvl7pPr>
      <a:lvl8pPr marL="3160075" algn="l" defTabSz="902879" rtl="0" eaLnBrk="1" latinLnBrk="0" hangingPunct="1">
        <a:defRPr sz="1777" kern="1200">
          <a:solidFill>
            <a:schemeClr val="tx1"/>
          </a:solidFill>
          <a:latin typeface="+mn-lt"/>
          <a:ea typeface="+mn-ea"/>
          <a:cs typeface="+mn-cs"/>
        </a:defRPr>
      </a:lvl8pPr>
      <a:lvl9pPr marL="3611514" algn="l" defTabSz="902879" rtl="0" eaLnBrk="1" latinLnBrk="0" hangingPunct="1">
        <a:defRPr sz="177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jpe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 y="917055"/>
            <a:ext cx="28440063" cy="1308050"/>
          </a:xfrm>
          <a:prstGeom prst="rect">
            <a:avLst/>
          </a:prstGeom>
        </p:spPr>
        <p:txBody>
          <a:bodyPr wrap="square">
            <a:spAutoFit/>
          </a:bodyPr>
          <a:lstStyle/>
          <a:p>
            <a:pPr algn="ctr"/>
            <a:r>
              <a:rPr lang="zh-TW" altLang="en-US" sz="7900" b="1" dirty="0" smtClean="0">
                <a:solidFill>
                  <a:srgbClr val="FFFFFF"/>
                </a:solidFill>
                <a:latin typeface="標楷體" pitchFamily="65" charset="-120"/>
                <a:ea typeface="標楷體" pitchFamily="65" charset="-120"/>
              </a:rPr>
              <a:t>腦波分析</a:t>
            </a:r>
            <a:r>
              <a:rPr lang="en-US" altLang="zh-TW" sz="7900" b="1" dirty="0" smtClean="0">
                <a:solidFill>
                  <a:srgbClr val="FFFFFF"/>
                </a:solidFill>
                <a:latin typeface="標楷體" pitchFamily="65" charset="-120"/>
                <a:ea typeface="標楷體" pitchFamily="65" charset="-120"/>
              </a:rPr>
              <a:t>	-	gamma</a:t>
            </a:r>
            <a:r>
              <a:rPr lang="zh-TW" altLang="en-US" sz="7900" b="1" dirty="0" smtClean="0">
                <a:solidFill>
                  <a:srgbClr val="FFFFFF"/>
                </a:solidFill>
                <a:latin typeface="標楷體" pitchFamily="65" charset="-120"/>
                <a:ea typeface="標楷體" pitchFamily="65" charset="-120"/>
              </a:rPr>
              <a:t>聽覺誘發電位及大腦震盪活動</a:t>
            </a:r>
            <a:endParaRPr lang="en-US" altLang="zh-TW" sz="7900" b="1" dirty="0" smtClean="0">
              <a:solidFill>
                <a:srgbClr val="FFFFFF"/>
              </a:solidFill>
              <a:latin typeface="標楷體" pitchFamily="65" charset="-120"/>
              <a:ea typeface="標楷體" pitchFamily="65" charset="-120"/>
            </a:endParaRPr>
          </a:p>
        </p:txBody>
      </p:sp>
      <p:sp>
        <p:nvSpPr>
          <p:cNvPr id="4" name="標題 3"/>
          <p:cNvSpPr>
            <a:spLocks noGrp="1"/>
          </p:cNvSpPr>
          <p:nvPr>
            <p:ph type="title" idx="4294967295"/>
          </p:nvPr>
        </p:nvSpPr>
        <p:spPr>
          <a:xfrm>
            <a:off x="1014411" y="5999959"/>
            <a:ext cx="12626975" cy="7715250"/>
          </a:xfrm>
          <a:prstGeom prst="rect">
            <a:avLst/>
          </a:prstGeom>
        </p:spPr>
        <p:txBody>
          <a:bodyPr/>
          <a:lstStyle/>
          <a:p>
            <a:pPr algn="l"/>
            <a:r>
              <a:rPr lang="zh-TW" altLang="en-US" sz="4000" b="1" dirty="0" smtClean="0">
                <a:solidFill>
                  <a:srgbClr val="0000FF"/>
                </a:solidFill>
                <a:latin typeface="標楷體" pitchFamily="65" charset="-120"/>
                <a:ea typeface="標楷體" pitchFamily="65" charset="-120"/>
              </a:rPr>
              <a:t>摘要</a:t>
            </a:r>
            <a:r>
              <a:rPr lang="en-US" altLang="zh-TW" sz="3950" b="1" dirty="0" smtClean="0">
                <a:solidFill>
                  <a:schemeClr val="tx1"/>
                </a:solidFill>
                <a:latin typeface="標楷體" pitchFamily="65" charset="-120"/>
                <a:ea typeface="標楷體" pitchFamily="65" charset="-120"/>
              </a:rPr>
              <a:t/>
            </a:r>
            <a:br>
              <a:rPr lang="en-US" altLang="zh-TW" sz="3950" b="1" dirty="0" smtClean="0">
                <a:solidFill>
                  <a:schemeClr val="tx1"/>
                </a:solidFill>
                <a:latin typeface="標楷體" pitchFamily="65" charset="-120"/>
                <a:ea typeface="標楷體" pitchFamily="65" charset="-120"/>
              </a:rPr>
            </a:br>
            <a:r>
              <a:rPr lang="zh-TW" altLang="en-US" sz="3200" b="1" dirty="0" smtClean="0">
                <a:solidFill>
                  <a:schemeClr val="tx1"/>
                </a:solidFill>
                <a:latin typeface="標楷體" pitchFamily="65" charset="-120"/>
                <a:ea typeface="標楷體" pitchFamily="65" charset="-120"/>
              </a:rPr>
              <a:t>    </a:t>
            </a:r>
            <a:r>
              <a:rPr lang="zh-TW" altLang="en-US" sz="3200" dirty="0" smtClean="0">
                <a:solidFill>
                  <a:schemeClr val="tx1"/>
                </a:solidFill>
                <a:latin typeface="標楷體" pitchFamily="65" charset="-120"/>
                <a:ea typeface="標楷體" pitchFamily="65" charset="-120"/>
              </a:rPr>
              <a:t>在認知神經科學的進步已經開始使用多種解剖學來闡釋時間聯動機制在大腦中之地區溝通，整合和協調的基本功能，這是對於許多形式的信息處理的關鍵。尤其是神經同步震盪在</a:t>
            </a:r>
            <a:r>
              <a:rPr lang="en-US" sz="3200" dirty="0" smtClean="0">
                <a:solidFill>
                  <a:schemeClr val="tx1"/>
                </a:solidFill>
                <a:latin typeface="標楷體" pitchFamily="65" charset="-120"/>
                <a:ea typeface="標楷體" pitchFamily="65" charset="-120"/>
              </a:rPr>
              <a:t>30Hz</a:t>
            </a:r>
            <a:r>
              <a:rPr lang="zh-TW" altLang="en-US" sz="3200" dirty="0" smtClean="0">
                <a:solidFill>
                  <a:schemeClr val="tx1"/>
                </a:solidFill>
                <a:latin typeface="標楷體" pitchFamily="65" charset="-120"/>
                <a:ea typeface="標楷體" pitchFamily="65" charset="-120"/>
              </a:rPr>
              <a:t>到</a:t>
            </a:r>
            <a:r>
              <a:rPr lang="en-US" sz="3200" dirty="0" smtClean="0">
                <a:solidFill>
                  <a:schemeClr val="tx1"/>
                </a:solidFill>
                <a:latin typeface="標楷體" pitchFamily="65" charset="-120"/>
                <a:ea typeface="標楷體" pitchFamily="65" charset="-120"/>
              </a:rPr>
              <a:t>80Hz</a:t>
            </a:r>
            <a:r>
              <a:rPr lang="zh-TW" altLang="en-US" sz="3200" dirty="0" smtClean="0">
                <a:solidFill>
                  <a:schemeClr val="tx1"/>
                </a:solidFill>
                <a:latin typeface="標楷體" pitchFamily="65" charset="-120"/>
                <a:ea typeface="標楷體" pitchFamily="65" charset="-120"/>
              </a:rPr>
              <a:t>的範圍</a:t>
            </a:r>
            <a:r>
              <a:rPr lang="en-US" sz="3200" dirty="0" smtClean="0">
                <a:solidFill>
                  <a:schemeClr val="tx1"/>
                </a:solidFill>
                <a:latin typeface="標楷體" pitchFamily="65" charset="-120"/>
                <a:ea typeface="標楷體" pitchFamily="65" charset="-120"/>
              </a:rPr>
              <a:t>(</a:t>
            </a:r>
            <a:r>
              <a:rPr lang="zh-TW" altLang="en-US" sz="3200" dirty="0" smtClean="0">
                <a:solidFill>
                  <a:schemeClr val="tx1"/>
                </a:solidFill>
                <a:latin typeface="標楷體" pitchFamily="65" charset="-120"/>
                <a:ea typeface="標楷體" pitchFamily="65" charset="-120"/>
              </a:rPr>
              <a:t>簡稱</a:t>
            </a:r>
            <a:r>
              <a:rPr lang="en-US" sz="3200" dirty="0" smtClean="0">
                <a:solidFill>
                  <a:schemeClr val="tx1"/>
                </a:solidFill>
                <a:latin typeface="標楷體" pitchFamily="65" charset="-120"/>
                <a:ea typeface="標楷體" pitchFamily="65" charset="-120"/>
              </a:rPr>
              <a:t>“gamma band“ ) </a:t>
            </a:r>
            <a:r>
              <a:rPr lang="zh-TW" altLang="en-US" sz="3200" dirty="0" smtClean="0">
                <a:solidFill>
                  <a:schemeClr val="tx1"/>
                </a:solidFill>
                <a:latin typeface="標楷體" pitchFamily="65" charset="-120"/>
                <a:ea typeface="標楷體" pitchFamily="65" charset="-120"/>
              </a:rPr>
              <a:t>， 反映了一個基本的中樞神經系統的共振頻率，此對於皮質到皮質之間溝通的大規模整合的分佈式神經功能是一大關鍵。</a:t>
            </a:r>
            <a:r>
              <a:rPr lang="en-US" altLang="zh-TW" sz="3200" dirty="0" smtClean="0">
                <a:solidFill>
                  <a:schemeClr val="tx1"/>
                </a:solidFill>
                <a:latin typeface="標楷體" pitchFamily="65" charset="-120"/>
                <a:ea typeface="標楷體" pitchFamily="65" charset="-120"/>
              </a:rPr>
              <a:t/>
            </a:r>
            <a:br>
              <a:rPr lang="en-US" altLang="zh-TW" sz="3200" dirty="0" smtClean="0">
                <a:solidFill>
                  <a:schemeClr val="tx1"/>
                </a:solidFill>
                <a:latin typeface="標楷體" pitchFamily="65" charset="-120"/>
                <a:ea typeface="標楷體" pitchFamily="65" charset="-120"/>
              </a:rPr>
            </a:br>
            <a:r>
              <a:rPr lang="zh-TW" altLang="en-US" sz="3200" dirty="0" smtClean="0">
                <a:solidFill>
                  <a:schemeClr val="tx1"/>
                </a:solidFill>
                <a:latin typeface="標楷體" pitchFamily="65" charset="-120"/>
                <a:ea typeface="標楷體" pitchFamily="65" charset="-120"/>
              </a:rPr>
              <a:t>    相位相同的</a:t>
            </a:r>
            <a:r>
              <a:rPr lang="en-US" sz="3200" dirty="0" smtClean="0">
                <a:solidFill>
                  <a:schemeClr val="tx1"/>
                </a:solidFill>
                <a:latin typeface="標楷體" pitchFamily="65" charset="-120"/>
                <a:ea typeface="標楷體" pitchFamily="65" charset="-120"/>
              </a:rPr>
              <a:t>gamma band</a:t>
            </a:r>
            <a:r>
              <a:rPr lang="zh-TW" altLang="en-US" sz="3200" dirty="0" smtClean="0">
                <a:solidFill>
                  <a:schemeClr val="tx1"/>
                </a:solidFill>
                <a:latin typeface="標楷體" pitchFamily="65" charset="-120"/>
                <a:ea typeface="標楷體" pitchFamily="65" charset="-120"/>
              </a:rPr>
              <a:t>震盪被認為是一個透過大腦動態整合的機制，或是綁定神經原分布機制而形成一致功能的要件，這種複雜的編排被認為是導致正常認知功能的整合。以</a:t>
            </a:r>
            <a:r>
              <a:rPr lang="en-US" altLang="zh-TW" sz="3200" dirty="0" smtClean="0">
                <a:solidFill>
                  <a:schemeClr val="tx1"/>
                </a:solidFill>
                <a:latin typeface="標楷體" pitchFamily="65" charset="-120"/>
                <a:ea typeface="標楷體" pitchFamily="65" charset="-120"/>
              </a:rPr>
              <a:t>gamma</a:t>
            </a:r>
            <a:r>
              <a:rPr lang="zh-TW" altLang="en-US" sz="3200" dirty="0" smtClean="0">
                <a:solidFill>
                  <a:schemeClr val="tx1"/>
                </a:solidFill>
                <a:latin typeface="標楷體" pitchFamily="65" charset="-120"/>
                <a:ea typeface="標楷體" pitchFamily="65" charset="-120"/>
              </a:rPr>
              <a:t>同步可以跨物種進行評估並研究在不同層面上的分析，從頭皮記錄腦電圖（</a:t>
            </a:r>
            <a:r>
              <a:rPr lang="en-US" sz="3200" dirty="0" smtClean="0">
                <a:solidFill>
                  <a:schemeClr val="tx1"/>
                </a:solidFill>
                <a:latin typeface="標楷體" pitchFamily="65" charset="-120"/>
                <a:ea typeface="標楷體" pitchFamily="65" charset="-120"/>
              </a:rPr>
              <a:t>EEG</a:t>
            </a:r>
            <a:r>
              <a:rPr lang="zh-TW" altLang="en-US" sz="3200" dirty="0" smtClean="0">
                <a:solidFill>
                  <a:schemeClr val="tx1"/>
                </a:solidFill>
                <a:latin typeface="標楷體" pitchFamily="65" charset="-120"/>
                <a:ea typeface="標楷體" pitchFamily="65" charset="-120"/>
              </a:rPr>
              <a:t>）測量，這表明了從神經科學模組到臨床研究的可能性。在聽覺層面，</a:t>
            </a:r>
            <a:r>
              <a:rPr lang="en-US" sz="3200" dirty="0" smtClean="0">
                <a:solidFill>
                  <a:schemeClr val="tx1"/>
                </a:solidFill>
                <a:latin typeface="標楷體" pitchFamily="65" charset="-120"/>
                <a:ea typeface="標楷體" pitchFamily="65" charset="-120"/>
              </a:rPr>
              <a:t>EEG</a:t>
            </a:r>
            <a:r>
              <a:rPr lang="zh-TW" altLang="en-US" sz="3200" dirty="0" smtClean="0">
                <a:solidFill>
                  <a:schemeClr val="tx1"/>
                </a:solidFill>
                <a:latin typeface="標楷體" pitchFamily="65" charset="-120"/>
                <a:ea typeface="標楷體" pitchFamily="65" charset="-120"/>
              </a:rPr>
              <a:t>腦電圖與外部聽覺刺激產生共振同時，通常會在</a:t>
            </a:r>
            <a:r>
              <a:rPr lang="en-US" sz="3200" dirty="0" smtClean="0">
                <a:solidFill>
                  <a:schemeClr val="tx1"/>
                </a:solidFill>
                <a:latin typeface="標楷體" pitchFamily="65" charset="-120"/>
                <a:ea typeface="標楷體" pitchFamily="65" charset="-120"/>
              </a:rPr>
              <a:t>40Hz</a:t>
            </a:r>
            <a:r>
              <a:rPr lang="zh-TW" altLang="en-US" sz="3200" dirty="0" smtClean="0">
                <a:solidFill>
                  <a:schemeClr val="tx1"/>
                </a:solidFill>
                <a:latin typeface="標楷體" pitchFamily="65" charset="-120"/>
                <a:ea typeface="標楷體" pitchFamily="65" charset="-120"/>
              </a:rPr>
              <a:t>有最大振福。當有高於或低於</a:t>
            </a:r>
            <a:r>
              <a:rPr lang="en-US" sz="3200" dirty="0" smtClean="0">
                <a:solidFill>
                  <a:schemeClr val="tx1"/>
                </a:solidFill>
                <a:latin typeface="標楷體" pitchFamily="65" charset="-120"/>
                <a:ea typeface="標楷體" pitchFamily="65" charset="-120"/>
              </a:rPr>
              <a:t>40Hz</a:t>
            </a:r>
            <a:r>
              <a:rPr lang="zh-TW" altLang="en-US" sz="3200" dirty="0" smtClean="0">
                <a:solidFill>
                  <a:schemeClr val="tx1"/>
                </a:solidFill>
                <a:latin typeface="標楷體" pitchFamily="65" charset="-120"/>
                <a:ea typeface="標楷體" pitchFamily="65" charset="-120"/>
              </a:rPr>
              <a:t>的聽覺刺激產生時，則會產生較小的振幅，故</a:t>
            </a:r>
            <a:r>
              <a:rPr lang="en-US" sz="3200" dirty="0" smtClean="0">
                <a:solidFill>
                  <a:schemeClr val="tx1"/>
                </a:solidFill>
                <a:latin typeface="標楷體" pitchFamily="65" charset="-120"/>
                <a:ea typeface="標楷體" pitchFamily="65" charset="-120"/>
              </a:rPr>
              <a:t>40Hz</a:t>
            </a:r>
            <a:r>
              <a:rPr lang="zh-TW" altLang="en-US" sz="3200" dirty="0" smtClean="0">
                <a:solidFill>
                  <a:schemeClr val="tx1"/>
                </a:solidFill>
                <a:latin typeface="標楷體" pitchFamily="65" charset="-120"/>
                <a:ea typeface="標楷體" pitchFamily="65" charset="-120"/>
              </a:rPr>
              <a:t>穩態響應是主要的聽覺皮層中較有效的聽覺刺激。</a:t>
            </a:r>
            <a:endParaRPr lang="zh-TW" altLang="en-US" sz="3200" b="1" dirty="0">
              <a:solidFill>
                <a:schemeClr val="tx1"/>
              </a:solidFill>
              <a:latin typeface="標楷體" pitchFamily="65" charset="-120"/>
              <a:ea typeface="標楷體" pitchFamily="65" charset="-120"/>
            </a:endParaRPr>
          </a:p>
        </p:txBody>
      </p:sp>
      <p:sp>
        <p:nvSpPr>
          <p:cNvPr id="5" name="標題 3"/>
          <p:cNvSpPr txBox="1">
            <a:spLocks/>
          </p:cNvSpPr>
          <p:nvPr/>
        </p:nvSpPr>
        <p:spPr>
          <a:xfrm>
            <a:off x="14565728" y="5334000"/>
            <a:ext cx="12180472" cy="31356300"/>
          </a:xfrm>
          <a:prstGeom prst="rect">
            <a:avLst/>
          </a:prstGeom>
        </p:spPr>
        <p:txBody>
          <a:bodyPr/>
          <a:lstStyle/>
          <a:p>
            <a:pPr marL="0" marR="0" lvl="0" indent="0" algn="l" defTabSz="1214811" rtl="0" eaLnBrk="0" fontAlgn="base" latinLnBrk="0" hangingPunct="0">
              <a:lnSpc>
                <a:spcPct val="100000"/>
              </a:lnSpc>
              <a:spcBef>
                <a:spcPct val="0"/>
              </a:spcBef>
              <a:spcAft>
                <a:spcPct val="0"/>
              </a:spcAft>
              <a:buClrTx/>
              <a:buSzTx/>
              <a:buFontTx/>
              <a:buNone/>
              <a:tabLst/>
              <a:defRPr/>
            </a:pPr>
            <a:endParaRPr kumimoji="1" lang="zh-TW" altLang="en-US" sz="5826" b="0" i="0" u="none" strike="noStrike" kern="0" cap="none" spc="0" normalizeH="0" baseline="0" noProof="0" dirty="0">
              <a:ln>
                <a:noFill/>
              </a:ln>
              <a:solidFill>
                <a:schemeClr val="tx2"/>
              </a:solidFill>
              <a:effectLst/>
              <a:uLnTx/>
              <a:uFillTx/>
              <a:latin typeface="+mj-lt"/>
              <a:ea typeface="+mj-ea"/>
              <a:cs typeface="+mj-cs"/>
            </a:endParaRPr>
          </a:p>
        </p:txBody>
      </p:sp>
      <p:sp>
        <p:nvSpPr>
          <p:cNvPr id="7" name="Rectangle 42"/>
          <p:cNvSpPr>
            <a:spLocks noChangeArrowheads="1"/>
          </p:cNvSpPr>
          <p:nvPr/>
        </p:nvSpPr>
        <p:spPr bwMode="auto">
          <a:xfrm>
            <a:off x="0" y="4122462"/>
            <a:ext cx="28440063" cy="922130"/>
          </a:xfrm>
          <a:prstGeom prst="rect">
            <a:avLst/>
          </a:prstGeom>
          <a:noFill/>
          <a:ln w="9525">
            <a:noFill/>
            <a:miter lim="800000"/>
            <a:headEnd/>
            <a:tailEnd/>
          </a:ln>
        </p:spPr>
        <p:txBody>
          <a:bodyPr lIns="90250" tIns="45126" rIns="90250" bIns="45126">
            <a:spAutoFit/>
          </a:bodyPr>
          <a:lstStyle/>
          <a:p>
            <a:pPr algn="ctr"/>
            <a:r>
              <a:rPr lang="zh-TW" altLang="en-US" sz="5400" b="1" dirty="0">
                <a:solidFill>
                  <a:srgbClr val="FFFFFF"/>
                </a:solidFill>
                <a:ea typeface="標楷體" pitchFamily="65" charset="-120"/>
              </a:rPr>
              <a:t>輔仁大學  電機工程學系  大學部專題生</a:t>
            </a:r>
          </a:p>
        </p:txBody>
      </p:sp>
      <p:sp>
        <p:nvSpPr>
          <p:cNvPr id="10" name="文字方塊 9"/>
          <p:cNvSpPr txBox="1"/>
          <p:nvPr/>
        </p:nvSpPr>
        <p:spPr>
          <a:xfrm>
            <a:off x="1098962" y="13889670"/>
            <a:ext cx="12144375" cy="3293209"/>
          </a:xfrm>
          <a:prstGeom prst="rect">
            <a:avLst/>
          </a:prstGeom>
          <a:noFill/>
        </p:spPr>
        <p:txBody>
          <a:bodyPr wrap="square" rtlCol="0">
            <a:spAutoFit/>
          </a:bodyPr>
          <a:lstStyle/>
          <a:p>
            <a:r>
              <a:rPr lang="zh-TW" altLang="en-US" sz="4000" b="1" dirty="0" smtClean="0">
                <a:solidFill>
                  <a:srgbClr val="0000FF"/>
                </a:solidFill>
                <a:latin typeface="標楷體" pitchFamily="65" charset="-120"/>
                <a:ea typeface="標楷體" pitchFamily="65" charset="-120"/>
              </a:rPr>
              <a:t>量測儀器與分析</a:t>
            </a:r>
            <a:endParaRPr lang="en-US" altLang="zh-TW" sz="4000" b="1" dirty="0" smtClean="0">
              <a:solidFill>
                <a:srgbClr val="0000FF"/>
              </a:solidFill>
              <a:latin typeface="標楷體" pitchFamily="65" charset="-120"/>
              <a:ea typeface="標楷體" pitchFamily="65" charset="-120"/>
            </a:endParaRPr>
          </a:p>
          <a:p>
            <a:r>
              <a:rPr lang="zh-TW" altLang="en-US" sz="4000" b="1" dirty="0" smtClean="0">
                <a:solidFill>
                  <a:srgbClr val="0000FF"/>
                </a:solidFill>
                <a:latin typeface="標楷體" pitchFamily="65" charset="-120"/>
                <a:ea typeface="標楷體" pitchFamily="65" charset="-120"/>
              </a:rPr>
              <a:t>   </a:t>
            </a:r>
            <a:r>
              <a:rPr lang="zh-TW" altLang="en-US" sz="3200" dirty="0" smtClean="0">
                <a:latin typeface="標楷體" pitchFamily="65" charset="-120"/>
                <a:ea typeface="標楷體" pitchFamily="65" charset="-120"/>
              </a:rPr>
              <a:t>讓受試</a:t>
            </a:r>
            <a:r>
              <a:rPr lang="zh-TW" altLang="en-US" sz="3200" dirty="0" smtClean="0">
                <a:latin typeface="標楷體" pitchFamily="65" charset="-120"/>
                <a:ea typeface="標楷體" pitchFamily="65" charset="-120"/>
              </a:rPr>
              <a:t>者戴上腦波儀，並</a:t>
            </a:r>
            <a:r>
              <a:rPr lang="zh-TW" altLang="en-US" sz="3200" dirty="0" smtClean="0">
                <a:latin typeface="標楷體" pitchFamily="65" charset="-120"/>
                <a:ea typeface="標楷體" pitchFamily="65" charset="-120"/>
              </a:rPr>
              <a:t>各</a:t>
            </a:r>
            <a:r>
              <a:rPr lang="zh-TW" altLang="en-US" sz="3200" dirty="0">
                <a:latin typeface="標楷體" pitchFamily="65" charset="-120"/>
                <a:ea typeface="標楷體" pitchFamily="65" charset="-120"/>
              </a:rPr>
              <a:t>自</a:t>
            </a:r>
            <a:r>
              <a:rPr lang="zh-TW" altLang="en-US" sz="3200" dirty="0" smtClean="0">
                <a:latin typeface="標楷體" pitchFamily="65" charset="-120"/>
                <a:ea typeface="標楷體" pitchFamily="65" charset="-120"/>
              </a:rPr>
              <a:t>給與</a:t>
            </a:r>
            <a:r>
              <a:rPr lang="zh-TW" altLang="en-US" sz="3200" dirty="0" smtClean="0">
                <a:latin typeface="標楷體" pitchFamily="65" charset="-120"/>
                <a:ea typeface="標楷體" pitchFamily="65" charset="-120"/>
              </a:rPr>
              <a:t>每位受試者分別</a:t>
            </a:r>
            <a:r>
              <a:rPr lang="en-US" altLang="zh-TW" sz="3200" dirty="0" smtClean="0">
                <a:latin typeface="標楷體" pitchFamily="65" charset="-120"/>
                <a:ea typeface="標楷體" pitchFamily="65" charset="-120"/>
              </a:rPr>
              <a:t>20</a:t>
            </a:r>
            <a:r>
              <a:rPr lang="zh-TW" altLang="en-US" sz="3200" dirty="0" smtClean="0">
                <a:latin typeface="標楷體" pitchFamily="65" charset="-120"/>
                <a:ea typeface="標楷體" pitchFamily="65" charset="-120"/>
              </a:rPr>
              <a:t>、</a:t>
            </a:r>
            <a:r>
              <a:rPr lang="en-US" altLang="zh-TW" sz="3200" dirty="0" smtClean="0">
                <a:latin typeface="標楷體" pitchFamily="65" charset="-120"/>
                <a:ea typeface="標楷體" pitchFamily="65" charset="-120"/>
              </a:rPr>
              <a:t>30</a:t>
            </a:r>
            <a:r>
              <a:rPr lang="zh-TW" altLang="en-US" sz="3200" dirty="0" smtClean="0">
                <a:latin typeface="標楷體" pitchFamily="65" charset="-120"/>
                <a:ea typeface="標楷體" pitchFamily="65" charset="-120"/>
              </a:rPr>
              <a:t>與</a:t>
            </a:r>
            <a:r>
              <a:rPr lang="en-US" altLang="zh-TW" sz="3200" dirty="0" smtClean="0">
                <a:latin typeface="標楷體" pitchFamily="65" charset="-120"/>
                <a:ea typeface="標楷體" pitchFamily="65" charset="-120"/>
              </a:rPr>
              <a:t>40Hz</a:t>
            </a:r>
            <a:r>
              <a:rPr lang="zh-TW" altLang="en-US" sz="3200" dirty="0" smtClean="0">
                <a:latin typeface="標楷體" pitchFamily="65" charset="-120"/>
                <a:ea typeface="標楷體" pitchFamily="65" charset="-120"/>
              </a:rPr>
              <a:t>的穩態聽覺刺激，從頭皮上的</a:t>
            </a:r>
            <a:r>
              <a:rPr lang="en-US" altLang="zh-TW" sz="3200" dirty="0" smtClean="0">
                <a:latin typeface="標楷體" pitchFamily="65" charset="-120"/>
                <a:ea typeface="標楷體" pitchFamily="65" charset="-120"/>
              </a:rPr>
              <a:t>32</a:t>
            </a:r>
            <a:r>
              <a:rPr lang="zh-TW" altLang="en-US" sz="3200" dirty="0" smtClean="0">
                <a:latin typeface="標楷體" pitchFamily="65" charset="-120"/>
                <a:ea typeface="標楷體" pitchFamily="65" charset="-120"/>
              </a:rPr>
              <a:t>個觀測點，取得大腦所發出之誘發電位訊號</a:t>
            </a:r>
            <a:r>
              <a:rPr lang="zh-TW" altLang="en-US" sz="3200" dirty="0" smtClean="0">
                <a:solidFill>
                  <a:srgbClr val="0000FF"/>
                </a:solidFill>
                <a:latin typeface="標楷體" pitchFamily="65" charset="-120"/>
                <a:ea typeface="標楷體" pitchFamily="65" charset="-120"/>
              </a:rPr>
              <a:t>，</a:t>
            </a:r>
            <a:r>
              <a:rPr lang="zh-TW" altLang="en-US" sz="3200" dirty="0" smtClean="0">
                <a:latin typeface="標楷體" pitchFamily="65" charset="-120"/>
                <a:ea typeface="標楷體" pitchFamily="65" charset="-120"/>
              </a:rPr>
              <a:t>藉此觀測大腦之同步震盪活動</a:t>
            </a:r>
            <a:r>
              <a:rPr lang="zh-TW" altLang="en-US" sz="3200" dirty="0" smtClean="0"/>
              <a:t>。</a:t>
            </a:r>
            <a:endParaRPr lang="en-US" altLang="zh-TW" sz="3200" dirty="0" smtClean="0"/>
          </a:p>
          <a:p>
            <a:r>
              <a:rPr lang="zh-TW" altLang="en-US" sz="3200" dirty="0" smtClean="0">
                <a:latin typeface="標楷體" pitchFamily="65" charset="-120"/>
                <a:ea typeface="標楷體" pitchFamily="65" charset="-120"/>
              </a:rPr>
              <a:t>    藉由</a:t>
            </a:r>
            <a:r>
              <a:rPr lang="en-US" altLang="zh-TW" sz="3200" dirty="0" smtClean="0">
                <a:latin typeface="標楷體" pitchFamily="65" charset="-120"/>
                <a:ea typeface="標楷體" pitchFamily="65" charset="-120"/>
              </a:rPr>
              <a:t>MATLAB</a:t>
            </a:r>
            <a:r>
              <a:rPr lang="zh-TW" altLang="en-US" sz="3200" dirty="0" smtClean="0">
                <a:latin typeface="標楷體" pitchFamily="65" charset="-120"/>
                <a:ea typeface="標楷體" pitchFamily="65" charset="-120"/>
              </a:rPr>
              <a:t>結合</a:t>
            </a:r>
            <a:r>
              <a:rPr lang="en-US" altLang="zh-TW" sz="3200" dirty="0" smtClean="0">
                <a:latin typeface="標楷體" pitchFamily="65" charset="-120"/>
                <a:ea typeface="標楷體" pitchFamily="65" charset="-120"/>
              </a:rPr>
              <a:t>EEGLAB</a:t>
            </a:r>
            <a:r>
              <a:rPr lang="zh-TW" altLang="en-US" sz="3200" dirty="0" smtClean="0">
                <a:latin typeface="標楷體" pitchFamily="65" charset="-120"/>
                <a:ea typeface="標楷體" pitchFamily="65" charset="-120"/>
              </a:rPr>
              <a:t>之軟體，將所取得之訊號做分析整理與比對。</a:t>
            </a:r>
            <a:endParaRPr lang="en-US" altLang="zh-TW" sz="3200" dirty="0" smtClean="0">
              <a:latin typeface="標楷體" pitchFamily="65" charset="-120"/>
              <a:ea typeface="標楷體" pitchFamily="65" charset="-120"/>
            </a:endParaRPr>
          </a:p>
        </p:txBody>
      </p:sp>
      <p:sp>
        <p:nvSpPr>
          <p:cNvPr id="14" name="文字方塊 13"/>
          <p:cNvSpPr txBox="1"/>
          <p:nvPr/>
        </p:nvSpPr>
        <p:spPr>
          <a:xfrm>
            <a:off x="14947484" y="5998730"/>
            <a:ext cx="12744450" cy="10556736"/>
          </a:xfrm>
          <a:prstGeom prst="rect">
            <a:avLst/>
          </a:prstGeom>
          <a:noFill/>
        </p:spPr>
        <p:txBody>
          <a:bodyPr wrap="square" rtlCol="0">
            <a:spAutoFit/>
          </a:bodyPr>
          <a:lstStyle/>
          <a:p>
            <a:r>
              <a:rPr lang="zh-TW" altLang="en-US" sz="4000" b="1" dirty="0" smtClean="0">
                <a:solidFill>
                  <a:srgbClr val="0000FF"/>
                </a:solidFill>
                <a:latin typeface="標楷體" pitchFamily="65" charset="-120"/>
                <a:ea typeface="標楷體" pitchFamily="65" charset="-120"/>
              </a:rPr>
              <a:t>分析過程</a:t>
            </a:r>
            <a:endParaRPr lang="en-US" altLang="zh-TW" sz="4000" b="1" dirty="0" smtClean="0">
              <a:solidFill>
                <a:srgbClr val="0000FF"/>
              </a:solidFill>
              <a:latin typeface="標楷體" pitchFamily="65" charset="-120"/>
              <a:ea typeface="標楷體" pitchFamily="65" charset="-120"/>
            </a:endParaRPr>
          </a:p>
          <a:p>
            <a:pPr marL="514350" indent="-514350">
              <a:buAutoNum type="arabicPeriod"/>
            </a:pPr>
            <a:r>
              <a:rPr lang="en-US" altLang="zh-TW" sz="3200" dirty="0" smtClean="0">
                <a:latin typeface="標楷體" pitchFamily="65" charset="-120"/>
                <a:ea typeface="標楷體" pitchFamily="65" charset="-120"/>
              </a:rPr>
              <a:t>ICA</a:t>
            </a:r>
            <a:r>
              <a:rPr lang="zh-TW" altLang="en-US" sz="3200" dirty="0" smtClean="0">
                <a:latin typeface="標楷體" pitchFamily="65" charset="-120"/>
                <a:ea typeface="標楷體" pitchFamily="65" charset="-120"/>
              </a:rPr>
              <a:t> </a:t>
            </a:r>
            <a:r>
              <a:rPr lang="en-US" sz="3200" dirty="0" smtClean="0">
                <a:latin typeface="標楷體" pitchFamily="65" charset="-120"/>
                <a:ea typeface="標楷體" pitchFamily="65" charset="-120"/>
              </a:rPr>
              <a:t>(Independent Component Analysis)</a:t>
            </a:r>
            <a:endParaRPr lang="en-US" altLang="zh-TW" sz="3200" dirty="0" smtClean="0">
              <a:latin typeface="標楷體" pitchFamily="65" charset="-120"/>
              <a:ea typeface="標楷體" pitchFamily="65" charset="-120"/>
            </a:endParaRPr>
          </a:p>
          <a:p>
            <a:pPr marL="514350" indent="-514350"/>
            <a:r>
              <a:rPr lang="zh-TW" altLang="en-US" sz="3200" dirty="0" smtClean="0">
                <a:latin typeface="標楷體" pitchFamily="65" charset="-120"/>
                <a:ea typeface="標楷體" pitchFamily="65" charset="-120"/>
              </a:rPr>
              <a:t>      主要目的是對於頭皮上的觀測點所發出的誘發電位來進行獨立成分分析，換句話說，便是將大腦所產生之誘發電位訊號與頭皮神經訊號，以相位之不同進行分離。</a:t>
            </a:r>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r>
              <a:rPr lang="en-US" altLang="zh-TW" sz="3200" dirty="0" smtClean="0">
                <a:latin typeface="標楷體" pitchFamily="65" charset="-120"/>
                <a:ea typeface="標楷體" pitchFamily="65" charset="-120"/>
              </a:rPr>
              <a:t>2.</a:t>
            </a:r>
            <a:r>
              <a:rPr lang="zh-TW" altLang="en-US" sz="3200" dirty="0" smtClean="0">
                <a:latin typeface="標楷體" pitchFamily="65" charset="-120"/>
                <a:ea typeface="標楷體" pitchFamily="65" charset="-120"/>
              </a:rPr>
              <a:t> </a:t>
            </a:r>
            <a:r>
              <a:rPr lang="en-US" sz="3200" dirty="0" smtClean="0">
                <a:latin typeface="標楷體" pitchFamily="65" charset="-120"/>
                <a:ea typeface="標楷體" pitchFamily="65" charset="-120"/>
              </a:rPr>
              <a:t>Component property</a:t>
            </a:r>
          </a:p>
          <a:p>
            <a:pPr marL="514350" indent="-514350"/>
            <a:r>
              <a:rPr lang="zh-TW" altLang="en-US" sz="3200" dirty="0" smtClean="0">
                <a:latin typeface="標楷體" pitchFamily="65" charset="-120"/>
                <a:ea typeface="標楷體" pitchFamily="65" charset="-120"/>
              </a:rPr>
              <a:t>      在同一個受測者，並給予相同頻率之音訊刺激的情況下，可看出對於特定大腦區域所發出之能量平均。此外，</a:t>
            </a:r>
            <a:r>
              <a:rPr lang="en-US" sz="3200" dirty="0" smtClean="0">
                <a:latin typeface="標楷體" pitchFamily="65" charset="-120"/>
                <a:ea typeface="標楷體" pitchFamily="65" charset="-120"/>
              </a:rPr>
              <a:t>ERP(Event-related Potential)</a:t>
            </a:r>
            <a:r>
              <a:rPr lang="zh-TW" altLang="en-US" sz="3200" dirty="0" smtClean="0">
                <a:latin typeface="標楷體" pitchFamily="65" charset="-120"/>
                <a:ea typeface="標楷體" pitchFamily="65" charset="-120"/>
              </a:rPr>
              <a:t>之圖像以二維的形式呈現，代表大腦誘發電位與單位時間所形成之序列圖。</a:t>
            </a:r>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p:txBody>
      </p:sp>
      <p:sp>
        <p:nvSpPr>
          <p:cNvPr id="18" name="文字方塊 17"/>
          <p:cNvSpPr txBox="1"/>
          <p:nvPr/>
        </p:nvSpPr>
        <p:spPr>
          <a:xfrm>
            <a:off x="1014411" y="23815740"/>
            <a:ext cx="12573000" cy="12526506"/>
          </a:xfrm>
          <a:prstGeom prst="rect">
            <a:avLst/>
          </a:prstGeom>
          <a:noFill/>
        </p:spPr>
        <p:txBody>
          <a:bodyPr wrap="square" rtlCol="0">
            <a:spAutoFit/>
          </a:bodyPr>
          <a:lstStyle/>
          <a:p>
            <a:r>
              <a:rPr lang="zh-TW" altLang="en-US" sz="4000" b="1" dirty="0" smtClean="0">
                <a:solidFill>
                  <a:srgbClr val="0000FF"/>
                </a:solidFill>
                <a:latin typeface="標楷體" pitchFamily="65" charset="-120"/>
                <a:ea typeface="標楷體" pitchFamily="65" charset="-120"/>
              </a:rPr>
              <a:t>訊號處理</a:t>
            </a:r>
            <a:endParaRPr lang="en-US" altLang="zh-TW" sz="4000" b="1" dirty="0" smtClean="0">
              <a:solidFill>
                <a:srgbClr val="0000FF"/>
              </a:solidFill>
              <a:latin typeface="標楷體" pitchFamily="65" charset="-120"/>
              <a:ea typeface="標楷體" pitchFamily="65" charset="-120"/>
            </a:endParaRPr>
          </a:p>
          <a:p>
            <a:pPr marL="514350" indent="-514350">
              <a:buAutoNum type="arabicPeriod"/>
            </a:pPr>
            <a:r>
              <a:rPr lang="en-US" altLang="zh-TW" sz="3200" dirty="0" smtClean="0">
                <a:latin typeface="標楷體" pitchFamily="65" charset="-120"/>
                <a:ea typeface="標楷體" pitchFamily="65" charset="-120"/>
              </a:rPr>
              <a:t>Pre-processing</a:t>
            </a:r>
          </a:p>
          <a:p>
            <a:pPr marL="514350" indent="-514350"/>
            <a:r>
              <a:rPr lang="en-US" altLang="zh-TW" sz="3200" dirty="0" smtClean="0">
                <a:latin typeface="標楷體" pitchFamily="65" charset="-120"/>
                <a:ea typeface="標楷體" pitchFamily="65" charset="-120"/>
              </a:rPr>
              <a:t>      </a:t>
            </a:r>
            <a:r>
              <a:rPr lang="zh-TW" altLang="en-US" sz="3200" dirty="0" smtClean="0">
                <a:latin typeface="標楷體" pitchFamily="65" charset="-120"/>
                <a:ea typeface="標楷體" pitchFamily="65" charset="-120"/>
              </a:rPr>
              <a:t>於軟體中定位腦部區域，將腦部分定為為</a:t>
            </a:r>
            <a:r>
              <a:rPr lang="en-US" sz="3200" dirty="0" smtClean="0">
                <a:latin typeface="標楷體" pitchFamily="65" charset="-120"/>
                <a:ea typeface="標楷體" pitchFamily="65" charset="-120"/>
              </a:rPr>
              <a:t>36</a:t>
            </a:r>
            <a:r>
              <a:rPr lang="zh-TW" altLang="en-US" sz="3200" dirty="0" smtClean="0">
                <a:latin typeface="標楷體" pitchFamily="65" charset="-120"/>
                <a:ea typeface="標楷體" pitchFamily="65" charset="-120"/>
              </a:rPr>
              <a:t>個區域以方便做日後分析與處理，在將整個腦波誘發電位圖分為</a:t>
            </a:r>
            <a:r>
              <a:rPr lang="en-US" sz="3200" dirty="0" smtClean="0">
                <a:latin typeface="標楷體" pitchFamily="65" charset="-120"/>
                <a:ea typeface="標楷體" pitchFamily="65" charset="-120"/>
              </a:rPr>
              <a:t>20Hz </a:t>
            </a:r>
            <a:r>
              <a:rPr lang="zh-TW" altLang="en-US" sz="3200" dirty="0" smtClean="0">
                <a:latin typeface="標楷體" pitchFamily="65" charset="-120"/>
                <a:ea typeface="標楷體" pitchFamily="65" charset="-120"/>
              </a:rPr>
              <a:t>、</a:t>
            </a:r>
            <a:r>
              <a:rPr lang="en-US" sz="3200" dirty="0" smtClean="0">
                <a:latin typeface="標楷體" pitchFamily="65" charset="-120"/>
                <a:ea typeface="標楷體" pitchFamily="65" charset="-120"/>
              </a:rPr>
              <a:t>30Hz</a:t>
            </a:r>
            <a:r>
              <a:rPr lang="zh-TW" altLang="en-US" sz="3200" dirty="0" smtClean="0">
                <a:latin typeface="標楷體" pitchFamily="65" charset="-120"/>
                <a:ea typeface="標楷體" pitchFamily="65" charset="-120"/>
              </a:rPr>
              <a:t>、</a:t>
            </a:r>
            <a:r>
              <a:rPr lang="en-US" sz="3200" dirty="0" smtClean="0">
                <a:latin typeface="標楷體" pitchFamily="65" charset="-120"/>
                <a:ea typeface="標楷體" pitchFamily="65" charset="-120"/>
              </a:rPr>
              <a:t> 40Hz</a:t>
            </a:r>
            <a:r>
              <a:rPr lang="zh-TW" altLang="en-US" sz="3200" dirty="0" smtClean="0">
                <a:latin typeface="標楷體" pitchFamily="65" charset="-120"/>
                <a:ea typeface="標楷體" pitchFamily="65" charset="-120"/>
              </a:rPr>
              <a:t>的刺激頻率範圍。</a:t>
            </a:r>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r>
              <a:rPr lang="en-US" altLang="zh-TW" sz="3200" dirty="0" smtClean="0">
                <a:latin typeface="標楷體" pitchFamily="65" charset="-120"/>
                <a:ea typeface="標楷體" pitchFamily="65" charset="-120"/>
              </a:rPr>
              <a:t>2.</a:t>
            </a:r>
            <a:r>
              <a:rPr lang="zh-TW" altLang="en-US" sz="3200" dirty="0" smtClean="0">
                <a:latin typeface="標楷體" pitchFamily="65" charset="-120"/>
                <a:ea typeface="標楷體" pitchFamily="65" charset="-120"/>
              </a:rPr>
              <a:t> </a:t>
            </a:r>
            <a:r>
              <a:rPr lang="en-US" altLang="zh-TW" sz="3200" dirty="0" smtClean="0">
                <a:latin typeface="標楷體" pitchFamily="65" charset="-120"/>
                <a:ea typeface="標楷體" pitchFamily="65" charset="-120"/>
              </a:rPr>
              <a:t>Epoch-rejected</a:t>
            </a:r>
          </a:p>
          <a:p>
            <a:pPr marL="514350" indent="-514350"/>
            <a:r>
              <a:rPr lang="zh-TW" altLang="en-US" sz="3200" dirty="0" smtClean="0">
                <a:latin typeface="標楷體" pitchFamily="65" charset="-120"/>
                <a:ea typeface="標楷體" pitchFamily="65" charset="-120"/>
              </a:rPr>
              <a:t>      將訊號過於密集之部分刪除，此部分可能參雜眼動訊號、耳動訊號或肌肉電訊號，這些訊號來源是為雜訊。</a:t>
            </a:r>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zh-TW" altLang="en-US" sz="3200" dirty="0">
              <a:latin typeface="標楷體" pitchFamily="65" charset="-120"/>
              <a:ea typeface="標楷體" pitchFamily="65" charset="-120"/>
            </a:endParaRPr>
          </a:p>
        </p:txBody>
      </p:sp>
      <p:pic>
        <p:nvPicPr>
          <p:cNvPr id="1028" name="Picture 4" descr="C:\Users\user\Desktop\EEGLAB_small.jpg"/>
          <p:cNvPicPr>
            <a:picLocks noChangeAspect="1" noChangeArrowheads="1"/>
          </p:cNvPicPr>
          <p:nvPr/>
        </p:nvPicPr>
        <p:blipFill>
          <a:blip r:embed="rId3"/>
          <a:srcRect/>
          <a:stretch>
            <a:fillRect/>
          </a:stretch>
        </p:blipFill>
        <p:spPr bwMode="auto">
          <a:xfrm>
            <a:off x="7798144" y="17569796"/>
            <a:ext cx="5953727" cy="5010149"/>
          </a:xfrm>
          <a:prstGeom prst="rect">
            <a:avLst/>
          </a:prstGeom>
          <a:noFill/>
        </p:spPr>
      </p:pic>
      <p:pic>
        <p:nvPicPr>
          <p:cNvPr id="1030" name="Picture 6"/>
          <p:cNvPicPr>
            <a:picLocks noChangeAspect="1" noChangeArrowheads="1"/>
          </p:cNvPicPr>
          <p:nvPr/>
        </p:nvPicPr>
        <p:blipFill>
          <a:blip r:embed="rId4"/>
          <a:srcRect/>
          <a:stretch>
            <a:fillRect/>
          </a:stretch>
        </p:blipFill>
        <p:spPr bwMode="auto">
          <a:xfrm>
            <a:off x="1098962" y="17488834"/>
            <a:ext cx="6317426" cy="5172075"/>
          </a:xfrm>
          <a:prstGeom prst="rect">
            <a:avLst/>
          </a:prstGeom>
          <a:noFill/>
          <a:ln w="9525">
            <a:noFill/>
            <a:miter lim="800000"/>
            <a:headEnd/>
            <a:tailEnd/>
          </a:ln>
          <a:effectLst/>
        </p:spPr>
      </p:pic>
      <p:sp>
        <p:nvSpPr>
          <p:cNvPr id="22" name="文字方塊 21"/>
          <p:cNvSpPr txBox="1"/>
          <p:nvPr/>
        </p:nvSpPr>
        <p:spPr>
          <a:xfrm>
            <a:off x="1885950" y="22882043"/>
            <a:ext cx="4743450" cy="584775"/>
          </a:xfrm>
          <a:prstGeom prst="rect">
            <a:avLst/>
          </a:prstGeom>
          <a:noFill/>
        </p:spPr>
        <p:txBody>
          <a:bodyPr wrap="square" rtlCol="0">
            <a:spAutoFit/>
          </a:bodyPr>
          <a:lstStyle/>
          <a:p>
            <a:r>
              <a:rPr lang="zh-TW" altLang="en-US" sz="3200" dirty="0" smtClean="0">
                <a:latin typeface="標楷體" pitchFamily="65" charset="-120"/>
                <a:ea typeface="標楷體" pitchFamily="65" charset="-120"/>
              </a:rPr>
              <a:t>圖一、</a:t>
            </a:r>
            <a:r>
              <a:rPr lang="en-US" altLang="zh-TW" sz="3200" dirty="0" err="1" smtClean="0">
                <a:latin typeface="標楷體" pitchFamily="65" charset="-120"/>
                <a:ea typeface="標楷體" pitchFamily="65" charset="-120"/>
              </a:rPr>
              <a:t>matlab</a:t>
            </a:r>
            <a:r>
              <a:rPr lang="zh-TW" altLang="en-US" sz="3200" dirty="0" smtClean="0">
                <a:latin typeface="標楷體" pitchFamily="65" charset="-120"/>
                <a:ea typeface="標楷體" pitchFamily="65" charset="-120"/>
              </a:rPr>
              <a:t>之程式撰寫</a:t>
            </a:r>
            <a:endParaRPr lang="zh-TW" altLang="en-US" sz="3200" dirty="0">
              <a:latin typeface="標楷體" pitchFamily="65" charset="-120"/>
              <a:ea typeface="標楷體" pitchFamily="65" charset="-120"/>
            </a:endParaRPr>
          </a:p>
        </p:txBody>
      </p:sp>
      <p:sp>
        <p:nvSpPr>
          <p:cNvPr id="23" name="文字方塊 22"/>
          <p:cNvSpPr txBox="1"/>
          <p:nvPr/>
        </p:nvSpPr>
        <p:spPr>
          <a:xfrm>
            <a:off x="8462873" y="22791761"/>
            <a:ext cx="4772025" cy="584775"/>
          </a:xfrm>
          <a:prstGeom prst="rect">
            <a:avLst/>
          </a:prstGeom>
          <a:noFill/>
        </p:spPr>
        <p:txBody>
          <a:bodyPr wrap="square" rtlCol="0">
            <a:spAutoFit/>
          </a:bodyPr>
          <a:lstStyle/>
          <a:p>
            <a:r>
              <a:rPr lang="zh-TW" altLang="en-US" sz="3200" dirty="0" smtClean="0">
                <a:latin typeface="標楷體" pitchFamily="65" charset="-120"/>
                <a:ea typeface="標楷體" pitchFamily="65" charset="-120"/>
              </a:rPr>
              <a:t>圖二、</a:t>
            </a:r>
            <a:r>
              <a:rPr lang="en-US" altLang="zh-TW" sz="3200" dirty="0" smtClean="0">
                <a:latin typeface="標楷體" pitchFamily="65" charset="-120"/>
                <a:ea typeface="標楷體" pitchFamily="65" charset="-120"/>
              </a:rPr>
              <a:t>EEGLAB</a:t>
            </a:r>
            <a:r>
              <a:rPr lang="zh-TW" altLang="en-US" sz="3200" dirty="0" smtClean="0">
                <a:latin typeface="標楷體" pitchFamily="65" charset="-120"/>
                <a:ea typeface="標楷體" pitchFamily="65" charset="-120"/>
              </a:rPr>
              <a:t>之腦波分析</a:t>
            </a:r>
            <a:endParaRPr lang="zh-TW" altLang="en-US" sz="3200" dirty="0">
              <a:latin typeface="標楷體" pitchFamily="65" charset="-120"/>
              <a:ea typeface="標楷體" pitchFamily="65" charset="-120"/>
            </a:endParaRPr>
          </a:p>
        </p:txBody>
      </p:sp>
      <p:pic>
        <p:nvPicPr>
          <p:cNvPr id="1031" name="Picture 7"/>
          <p:cNvPicPr>
            <a:picLocks noChangeAspect="1" noChangeArrowheads="1"/>
          </p:cNvPicPr>
          <p:nvPr/>
        </p:nvPicPr>
        <p:blipFill>
          <a:blip r:embed="rId5"/>
          <a:srcRect/>
          <a:stretch>
            <a:fillRect/>
          </a:stretch>
        </p:blipFill>
        <p:spPr bwMode="auto">
          <a:xfrm>
            <a:off x="5064583" y="26515496"/>
            <a:ext cx="4526629" cy="4394391"/>
          </a:xfrm>
          <a:prstGeom prst="rect">
            <a:avLst/>
          </a:prstGeom>
          <a:noFill/>
          <a:ln w="9525">
            <a:noFill/>
            <a:miter lim="800000"/>
            <a:headEnd/>
            <a:tailEnd/>
          </a:ln>
        </p:spPr>
      </p:pic>
      <p:sp>
        <p:nvSpPr>
          <p:cNvPr id="25" name="文字方塊 24"/>
          <p:cNvSpPr txBox="1"/>
          <p:nvPr/>
        </p:nvSpPr>
        <p:spPr>
          <a:xfrm>
            <a:off x="5114923" y="31131021"/>
            <a:ext cx="4371975" cy="584775"/>
          </a:xfrm>
          <a:prstGeom prst="rect">
            <a:avLst/>
          </a:prstGeom>
          <a:noFill/>
        </p:spPr>
        <p:txBody>
          <a:bodyPr wrap="square" rtlCol="0">
            <a:spAutoFit/>
          </a:bodyPr>
          <a:lstStyle/>
          <a:p>
            <a:r>
              <a:rPr lang="zh-TW" altLang="en-US" sz="3200" dirty="0" smtClean="0">
                <a:latin typeface="標楷體" pitchFamily="65" charset="-120"/>
                <a:ea typeface="標楷體" pitchFamily="65" charset="-120"/>
              </a:rPr>
              <a:t>圖三、定位</a:t>
            </a:r>
            <a:r>
              <a:rPr lang="en-US" altLang="zh-TW" sz="3200" dirty="0" smtClean="0">
                <a:latin typeface="標楷體" pitchFamily="65" charset="-120"/>
                <a:ea typeface="標楷體" pitchFamily="65" charset="-120"/>
              </a:rPr>
              <a:t>36</a:t>
            </a:r>
            <a:r>
              <a:rPr lang="zh-TW" altLang="en-US" sz="3200" dirty="0" smtClean="0">
                <a:latin typeface="標楷體" pitchFamily="65" charset="-120"/>
                <a:ea typeface="標楷體" pitchFamily="65" charset="-120"/>
              </a:rPr>
              <a:t>個觀測點</a:t>
            </a:r>
            <a:endParaRPr lang="zh-TW" altLang="en-US" sz="3200" dirty="0">
              <a:latin typeface="標楷體" pitchFamily="65" charset="-120"/>
              <a:ea typeface="標楷體" pitchFamily="65" charset="-120"/>
            </a:endParaRPr>
          </a:p>
        </p:txBody>
      </p:sp>
      <p:pic>
        <p:nvPicPr>
          <p:cNvPr id="1032" name="Picture 8"/>
          <p:cNvPicPr>
            <a:picLocks noChangeAspect="1" noChangeArrowheads="1"/>
          </p:cNvPicPr>
          <p:nvPr/>
        </p:nvPicPr>
        <p:blipFill>
          <a:blip r:embed="rId6"/>
          <a:srcRect/>
          <a:stretch>
            <a:fillRect/>
          </a:stretch>
        </p:blipFill>
        <p:spPr bwMode="auto">
          <a:xfrm>
            <a:off x="1662906" y="34017121"/>
            <a:ext cx="5189538" cy="2316163"/>
          </a:xfrm>
          <a:prstGeom prst="rect">
            <a:avLst/>
          </a:prstGeom>
          <a:noFill/>
          <a:ln w="9525">
            <a:noFill/>
            <a:miter lim="800000"/>
            <a:headEnd/>
            <a:tailEnd/>
          </a:ln>
        </p:spPr>
      </p:pic>
      <p:pic>
        <p:nvPicPr>
          <p:cNvPr id="1033" name="Picture 9"/>
          <p:cNvPicPr>
            <a:picLocks noChangeAspect="1" noChangeArrowheads="1"/>
          </p:cNvPicPr>
          <p:nvPr/>
        </p:nvPicPr>
        <p:blipFill>
          <a:blip r:embed="rId7"/>
          <a:srcRect/>
          <a:stretch>
            <a:fillRect/>
          </a:stretch>
        </p:blipFill>
        <p:spPr bwMode="auto">
          <a:xfrm>
            <a:off x="8235861" y="34060777"/>
            <a:ext cx="5226050" cy="2228850"/>
          </a:xfrm>
          <a:prstGeom prst="rect">
            <a:avLst/>
          </a:prstGeom>
          <a:noFill/>
          <a:ln w="9525">
            <a:noFill/>
            <a:miter lim="800000"/>
            <a:headEnd/>
            <a:tailEnd/>
          </a:ln>
        </p:spPr>
      </p:pic>
      <p:sp>
        <p:nvSpPr>
          <p:cNvPr id="28" name="文字方塊 27"/>
          <p:cNvSpPr txBox="1"/>
          <p:nvPr/>
        </p:nvSpPr>
        <p:spPr>
          <a:xfrm>
            <a:off x="1714500" y="36563380"/>
            <a:ext cx="5086350" cy="594778"/>
          </a:xfrm>
          <a:prstGeom prst="rect">
            <a:avLst/>
          </a:prstGeom>
          <a:noFill/>
        </p:spPr>
        <p:txBody>
          <a:bodyPr wrap="square" rtlCol="0">
            <a:spAutoFit/>
          </a:bodyPr>
          <a:lstStyle/>
          <a:p>
            <a:r>
              <a:rPr lang="zh-TW" altLang="en-US" sz="3200" dirty="0" smtClean="0">
                <a:latin typeface="標楷體" pitchFamily="65" charset="-120"/>
                <a:ea typeface="標楷體" pitchFamily="65" charset="-120"/>
              </a:rPr>
              <a:t>圖四、參雜雜訊之腦波訊號</a:t>
            </a:r>
            <a:endParaRPr lang="zh-TW" altLang="en-US" sz="3200" dirty="0">
              <a:latin typeface="標楷體" pitchFamily="65" charset="-120"/>
              <a:ea typeface="標楷體" pitchFamily="65" charset="-120"/>
            </a:endParaRPr>
          </a:p>
        </p:txBody>
      </p:sp>
      <p:sp>
        <p:nvSpPr>
          <p:cNvPr id="29" name="文字方塊 28"/>
          <p:cNvSpPr txBox="1"/>
          <p:nvPr/>
        </p:nvSpPr>
        <p:spPr>
          <a:xfrm>
            <a:off x="8562886" y="36563380"/>
            <a:ext cx="4572000" cy="594778"/>
          </a:xfrm>
          <a:prstGeom prst="rect">
            <a:avLst/>
          </a:prstGeom>
          <a:noFill/>
        </p:spPr>
        <p:txBody>
          <a:bodyPr wrap="square" rtlCol="0">
            <a:spAutoFit/>
          </a:bodyPr>
          <a:lstStyle/>
          <a:p>
            <a:r>
              <a:rPr lang="zh-TW" altLang="en-US" sz="3200" dirty="0" smtClean="0">
                <a:latin typeface="標楷體" pitchFamily="65" charset="-120"/>
                <a:ea typeface="標楷體" pitchFamily="65" charset="-120"/>
              </a:rPr>
              <a:t>圖五、乾淨之腦波訊號</a:t>
            </a:r>
            <a:endParaRPr lang="zh-TW" altLang="en-US" sz="3200" dirty="0">
              <a:latin typeface="標楷體" pitchFamily="65" charset="-120"/>
              <a:ea typeface="標楷體" pitchFamily="65" charset="-120"/>
            </a:endParaRPr>
          </a:p>
        </p:txBody>
      </p:sp>
      <p:sp>
        <p:nvSpPr>
          <p:cNvPr id="30" name="文字方塊 29"/>
          <p:cNvSpPr txBox="1"/>
          <p:nvPr/>
        </p:nvSpPr>
        <p:spPr>
          <a:xfrm>
            <a:off x="0" y="2733620"/>
            <a:ext cx="28440063" cy="923330"/>
          </a:xfrm>
          <a:prstGeom prst="rect">
            <a:avLst/>
          </a:prstGeom>
          <a:noFill/>
        </p:spPr>
        <p:txBody>
          <a:bodyPr wrap="square" rtlCol="0">
            <a:spAutoFit/>
          </a:bodyPr>
          <a:lstStyle/>
          <a:p>
            <a:pPr algn="ctr"/>
            <a:r>
              <a:rPr lang="zh-TW" altLang="en-US" sz="5400" b="1" dirty="0" smtClean="0">
                <a:solidFill>
                  <a:srgbClr val="FFFFFF"/>
                </a:solidFill>
                <a:latin typeface="標楷體" pitchFamily="65" charset="-120"/>
                <a:ea typeface="標楷體" pitchFamily="65" charset="-120"/>
              </a:rPr>
              <a:t>指導教授：曾乙立 </a:t>
            </a:r>
            <a:r>
              <a:rPr lang="zh-TW" altLang="en-US" sz="5400" b="1" dirty="0" smtClean="0">
                <a:solidFill>
                  <a:srgbClr val="FFFFFF"/>
                </a:solidFill>
                <a:latin typeface="標楷體" pitchFamily="65" charset="-120"/>
                <a:ea typeface="標楷體" pitchFamily="65" charset="-120"/>
              </a:rPr>
              <a:t>博</a:t>
            </a:r>
            <a:r>
              <a:rPr lang="zh-TW" altLang="en-US" sz="5400" b="1" dirty="0">
                <a:solidFill>
                  <a:srgbClr val="FFFFFF"/>
                </a:solidFill>
                <a:latin typeface="標楷體" pitchFamily="65" charset="-120"/>
                <a:ea typeface="標楷體" pitchFamily="65" charset="-120"/>
              </a:rPr>
              <a:t>士</a:t>
            </a:r>
            <a:r>
              <a:rPr lang="zh-TW" altLang="en-US" sz="5400" b="1" dirty="0" smtClean="0">
                <a:solidFill>
                  <a:srgbClr val="FFFFFF"/>
                </a:solidFill>
                <a:latin typeface="標楷體" pitchFamily="65" charset="-120"/>
                <a:ea typeface="標楷體" pitchFamily="65" charset="-120"/>
              </a:rPr>
              <a:t> </a:t>
            </a:r>
            <a:r>
              <a:rPr lang="en-US" altLang="zh-TW" sz="5400" b="1" dirty="0" smtClean="0">
                <a:solidFill>
                  <a:srgbClr val="FFFFFF"/>
                </a:solidFill>
                <a:latin typeface="標楷體" pitchFamily="65" charset="-120"/>
                <a:ea typeface="標楷體" pitchFamily="65" charset="-120"/>
              </a:rPr>
              <a:t>	</a:t>
            </a:r>
            <a:r>
              <a:rPr lang="zh-TW" altLang="en-US" sz="5400" b="1" dirty="0" smtClean="0">
                <a:solidFill>
                  <a:srgbClr val="FFFFFF"/>
                </a:solidFill>
                <a:latin typeface="標楷體" pitchFamily="65" charset="-120"/>
                <a:ea typeface="標楷體" pitchFamily="65" charset="-120"/>
              </a:rPr>
              <a:t>學生：陳俊霖、李韋志、張榕舫、鄭涵云</a:t>
            </a:r>
            <a:endParaRPr lang="en-US" altLang="zh-TW" sz="5400" b="1" dirty="0" smtClean="0">
              <a:solidFill>
                <a:srgbClr val="FFFFFF"/>
              </a:solidFill>
              <a:latin typeface="標楷體" pitchFamily="65" charset="-120"/>
              <a:ea typeface="標楷體" pitchFamily="65" charset="-120"/>
            </a:endParaRPr>
          </a:p>
        </p:txBody>
      </p:sp>
      <p:pic>
        <p:nvPicPr>
          <p:cNvPr id="1038" name="Picture 14"/>
          <p:cNvPicPr>
            <a:picLocks noChangeAspect="1" noChangeArrowheads="1"/>
          </p:cNvPicPr>
          <p:nvPr/>
        </p:nvPicPr>
        <p:blipFill>
          <a:blip r:embed="rId8"/>
          <a:srcRect/>
          <a:stretch>
            <a:fillRect/>
          </a:stretch>
        </p:blipFill>
        <p:spPr bwMode="auto">
          <a:xfrm>
            <a:off x="15443409" y="11957297"/>
            <a:ext cx="5140287" cy="4005588"/>
          </a:xfrm>
          <a:prstGeom prst="rect">
            <a:avLst/>
          </a:prstGeom>
          <a:noFill/>
          <a:ln w="9525">
            <a:noFill/>
            <a:miter lim="800000"/>
            <a:headEnd/>
            <a:tailEnd/>
          </a:ln>
        </p:spPr>
      </p:pic>
      <p:pic>
        <p:nvPicPr>
          <p:cNvPr id="1039" name="Picture 15"/>
          <p:cNvPicPr>
            <a:picLocks noChangeArrowheads="1"/>
          </p:cNvPicPr>
          <p:nvPr/>
        </p:nvPicPr>
        <p:blipFill>
          <a:blip r:embed="rId9"/>
          <a:srcRect/>
          <a:stretch>
            <a:fillRect/>
          </a:stretch>
        </p:blipFill>
        <p:spPr bwMode="auto">
          <a:xfrm>
            <a:off x="21996225" y="11957297"/>
            <a:ext cx="5140800" cy="4006800"/>
          </a:xfrm>
          <a:prstGeom prst="rect">
            <a:avLst/>
          </a:prstGeom>
          <a:noFill/>
          <a:ln w="9525">
            <a:noFill/>
            <a:miter lim="800000"/>
            <a:headEnd/>
            <a:tailEnd/>
          </a:ln>
        </p:spPr>
      </p:pic>
      <p:sp>
        <p:nvSpPr>
          <p:cNvPr id="41" name="文字方塊 40"/>
          <p:cNvSpPr txBox="1"/>
          <p:nvPr/>
        </p:nvSpPr>
        <p:spPr>
          <a:xfrm>
            <a:off x="15271959" y="16136904"/>
            <a:ext cx="5943600" cy="584775"/>
          </a:xfrm>
          <a:prstGeom prst="rect">
            <a:avLst/>
          </a:prstGeom>
          <a:noFill/>
        </p:spPr>
        <p:txBody>
          <a:bodyPr wrap="square" rtlCol="0">
            <a:spAutoFit/>
          </a:bodyPr>
          <a:lstStyle/>
          <a:p>
            <a:r>
              <a:rPr lang="zh-TW" altLang="en-US" sz="3200" dirty="0" smtClean="0">
                <a:latin typeface="標楷體" pitchFamily="65" charset="-120"/>
                <a:ea typeface="標楷體" pitchFamily="65" charset="-120"/>
              </a:rPr>
              <a:t>圖六、平均能量集中於枕葉區域</a:t>
            </a:r>
            <a:endParaRPr lang="en-US" altLang="zh-TW" sz="3200" dirty="0" smtClean="0">
              <a:latin typeface="標楷體" pitchFamily="65" charset="-120"/>
              <a:ea typeface="標楷體" pitchFamily="65" charset="-120"/>
            </a:endParaRPr>
          </a:p>
        </p:txBody>
      </p:sp>
      <p:sp>
        <p:nvSpPr>
          <p:cNvPr id="42" name="文字方塊 41"/>
          <p:cNvSpPr txBox="1"/>
          <p:nvPr/>
        </p:nvSpPr>
        <p:spPr>
          <a:xfrm>
            <a:off x="21965275" y="16136903"/>
            <a:ext cx="5105400" cy="584775"/>
          </a:xfrm>
          <a:prstGeom prst="rect">
            <a:avLst/>
          </a:prstGeom>
          <a:noFill/>
        </p:spPr>
        <p:txBody>
          <a:bodyPr wrap="square" rtlCol="0">
            <a:spAutoFit/>
          </a:bodyPr>
          <a:lstStyle/>
          <a:p>
            <a:r>
              <a:rPr lang="zh-TW" altLang="en-US" sz="3200" dirty="0" smtClean="0">
                <a:latin typeface="標楷體" pitchFamily="65" charset="-120"/>
                <a:ea typeface="標楷體" pitchFamily="65" charset="-120"/>
              </a:rPr>
              <a:t>圖七、平均能量無明顯區域</a:t>
            </a:r>
            <a:endParaRPr lang="en-US" altLang="zh-TW" sz="3200" dirty="0" smtClean="0">
              <a:latin typeface="標楷體" pitchFamily="65" charset="-120"/>
              <a:ea typeface="標楷體" pitchFamily="65" charset="-120"/>
            </a:endParaRPr>
          </a:p>
        </p:txBody>
      </p:sp>
      <p:sp>
        <p:nvSpPr>
          <p:cNvPr id="44" name="文字方塊 43"/>
          <p:cNvSpPr txBox="1"/>
          <p:nvPr/>
        </p:nvSpPr>
        <p:spPr>
          <a:xfrm>
            <a:off x="14947484" y="17187190"/>
            <a:ext cx="12201525" cy="14988719"/>
          </a:xfrm>
          <a:prstGeom prst="rect">
            <a:avLst/>
          </a:prstGeom>
          <a:noFill/>
        </p:spPr>
        <p:txBody>
          <a:bodyPr wrap="square" rtlCol="0">
            <a:spAutoFit/>
          </a:bodyPr>
          <a:lstStyle/>
          <a:p>
            <a:r>
              <a:rPr lang="zh-TW" altLang="en-US" sz="4000" b="1" dirty="0" smtClean="0">
                <a:solidFill>
                  <a:srgbClr val="0000FF"/>
                </a:solidFill>
                <a:latin typeface="標楷體" pitchFamily="65" charset="-120"/>
                <a:ea typeface="標楷體" pitchFamily="65" charset="-120"/>
              </a:rPr>
              <a:t>實驗結果</a:t>
            </a:r>
            <a:endParaRPr lang="en-US" altLang="zh-TW" sz="4000" b="1" dirty="0" smtClean="0">
              <a:solidFill>
                <a:srgbClr val="0000FF"/>
              </a:solidFill>
              <a:latin typeface="標楷體" pitchFamily="65" charset="-120"/>
              <a:ea typeface="標楷體" pitchFamily="65" charset="-120"/>
            </a:endParaRPr>
          </a:p>
          <a:p>
            <a:pPr marL="514350" indent="-514350">
              <a:buAutoNum type="arabicPeriod"/>
            </a:pPr>
            <a:r>
              <a:rPr lang="en-US" sz="3200" dirty="0" smtClean="0">
                <a:latin typeface="標楷體" pitchFamily="65" charset="-120"/>
                <a:ea typeface="標楷體" pitchFamily="65" charset="-120"/>
              </a:rPr>
              <a:t>ERSP</a:t>
            </a:r>
            <a:r>
              <a:rPr lang="zh-TW" altLang="en-US" sz="3200" dirty="0" smtClean="0">
                <a:latin typeface="標楷體" pitchFamily="65" charset="-120"/>
                <a:ea typeface="標楷體" pitchFamily="65" charset="-120"/>
              </a:rPr>
              <a:t> </a:t>
            </a:r>
            <a:r>
              <a:rPr lang="en-US" sz="3200" dirty="0" smtClean="0">
                <a:latin typeface="標楷體" pitchFamily="65" charset="-120"/>
                <a:ea typeface="標楷體" pitchFamily="65" charset="-120"/>
              </a:rPr>
              <a:t>(Event-related Spectral Perturbation)</a:t>
            </a:r>
          </a:p>
          <a:p>
            <a:pPr marL="514350" indent="-514350"/>
            <a:r>
              <a:rPr lang="zh-TW" altLang="en-US" sz="3200" dirty="0" smtClean="0">
                <a:latin typeface="標楷體" pitchFamily="65" charset="-120"/>
                <a:ea typeface="標楷體" pitchFamily="65" charset="-120"/>
              </a:rPr>
              <a:t>      可用來觀察平均事件相關性的圖，換句話說，在不同聽覺頻率刺激下之事件，對於相對大腦腦波誘發電位之影響。由圖中可知，額葉和中央溝部分對於</a:t>
            </a:r>
            <a:r>
              <a:rPr lang="en-US" altLang="zh-TW" sz="3200" dirty="0" smtClean="0">
                <a:latin typeface="標楷體" pitchFamily="65" charset="-120"/>
                <a:ea typeface="標楷體" pitchFamily="65" charset="-120"/>
              </a:rPr>
              <a:t>40Hz</a:t>
            </a:r>
            <a:r>
              <a:rPr lang="zh-TW" altLang="en-US" sz="3200" dirty="0" smtClean="0">
                <a:latin typeface="標楷體" pitchFamily="65" charset="-120"/>
                <a:ea typeface="標楷體" pitchFamily="65" charset="-120"/>
              </a:rPr>
              <a:t>的聽覺刺激，所產生之相對誘發電位最為明顯。</a:t>
            </a:r>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r>
              <a:rPr lang="en-US" altLang="zh-TW" sz="3200" dirty="0" smtClean="0">
                <a:latin typeface="標楷體" pitchFamily="65" charset="-120"/>
                <a:ea typeface="標楷體" pitchFamily="65" charset="-120"/>
              </a:rPr>
              <a:t>2.</a:t>
            </a:r>
            <a:r>
              <a:rPr lang="en-US" sz="3200" b="1" dirty="0" smtClean="0"/>
              <a:t> </a:t>
            </a:r>
            <a:r>
              <a:rPr lang="en-US" sz="3200" dirty="0" smtClean="0">
                <a:latin typeface="標楷體" pitchFamily="65" charset="-120"/>
                <a:ea typeface="標楷體" pitchFamily="65" charset="-120"/>
              </a:rPr>
              <a:t>ITC</a:t>
            </a:r>
            <a:r>
              <a:rPr lang="zh-TW" altLang="en-US" sz="3200" dirty="0" smtClean="0">
                <a:latin typeface="標楷體" pitchFamily="65" charset="-120"/>
                <a:ea typeface="標楷體" pitchFamily="65" charset="-120"/>
              </a:rPr>
              <a:t> </a:t>
            </a:r>
            <a:r>
              <a:rPr lang="en-US" sz="3200" dirty="0" smtClean="0">
                <a:latin typeface="標楷體" pitchFamily="65" charset="-120"/>
                <a:ea typeface="標楷體" pitchFamily="65" charset="-120"/>
              </a:rPr>
              <a:t>(Inter-trail </a:t>
            </a:r>
            <a:r>
              <a:rPr lang="en-US" altLang="zh-TW" sz="3200" dirty="0" smtClean="0">
                <a:latin typeface="標楷體" pitchFamily="65" charset="-120"/>
                <a:ea typeface="標楷體" pitchFamily="65" charset="-120"/>
              </a:rPr>
              <a:t>C</a:t>
            </a:r>
            <a:r>
              <a:rPr lang="en-US" sz="3200" dirty="0" smtClean="0">
                <a:latin typeface="標楷體" pitchFamily="65" charset="-120"/>
                <a:ea typeface="標楷體" pitchFamily="65" charset="-120"/>
              </a:rPr>
              <a:t>oherence)</a:t>
            </a:r>
          </a:p>
          <a:p>
            <a:pPr marL="514350" indent="-514350"/>
            <a:r>
              <a:rPr lang="zh-TW" altLang="en-US" sz="3200" dirty="0" smtClean="0">
                <a:latin typeface="標楷體" pitchFamily="65" charset="-120"/>
                <a:ea typeface="標楷體" pitchFamily="65" charset="-120"/>
              </a:rPr>
              <a:t>      其主要是測量在頻域下相對應的大腦活性，可明顯反應出大腦對於聽覺刺激所產生的改變。由圖中可知，主要觀測大腦部位為額葉與中央溝在接收聽覺頻率為</a:t>
            </a:r>
            <a:r>
              <a:rPr lang="en-US" sz="3200" dirty="0" smtClean="0">
                <a:latin typeface="標楷體" pitchFamily="65" charset="-120"/>
                <a:ea typeface="標楷體" pitchFamily="65" charset="-120"/>
              </a:rPr>
              <a:t>20Hz</a:t>
            </a:r>
            <a:r>
              <a:rPr lang="zh-TW" altLang="en-US" sz="3200" dirty="0" smtClean="0">
                <a:latin typeface="標楷體" pitchFamily="65" charset="-120"/>
                <a:ea typeface="標楷體" pitchFamily="65" charset="-120"/>
              </a:rPr>
              <a:t>、</a:t>
            </a:r>
            <a:r>
              <a:rPr lang="en-US" sz="3200" dirty="0" smtClean="0">
                <a:latin typeface="標楷體" pitchFamily="65" charset="-120"/>
                <a:ea typeface="標楷體" pitchFamily="65" charset="-120"/>
              </a:rPr>
              <a:t>30Hz</a:t>
            </a:r>
            <a:r>
              <a:rPr lang="zh-TW" altLang="en-US" sz="3200" dirty="0" smtClean="0">
                <a:latin typeface="標楷體" pitchFamily="65" charset="-120"/>
                <a:ea typeface="標楷體" pitchFamily="65" charset="-120"/>
              </a:rPr>
              <a:t>、</a:t>
            </a:r>
            <a:r>
              <a:rPr lang="en-US" sz="3200" dirty="0" smtClean="0">
                <a:latin typeface="標楷體" pitchFamily="65" charset="-120"/>
                <a:ea typeface="標楷體" pitchFamily="65" charset="-120"/>
              </a:rPr>
              <a:t>40Hz</a:t>
            </a:r>
            <a:r>
              <a:rPr lang="zh-TW" altLang="en-US" sz="3200" dirty="0" smtClean="0">
                <a:latin typeface="標楷體" pitchFamily="65" charset="-120"/>
                <a:ea typeface="標楷體" pitchFamily="65" charset="-120"/>
              </a:rPr>
              <a:t>刺激之下有明顯的大腦震盪活動產生。</a:t>
            </a:r>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endParaRPr lang="en-US" altLang="zh-TW" sz="3200" dirty="0">
              <a:latin typeface="標楷體" pitchFamily="65" charset="-120"/>
              <a:ea typeface="標楷體" pitchFamily="65" charset="-120"/>
            </a:endParaRPr>
          </a:p>
          <a:p>
            <a:pPr marL="514350" indent="-514350"/>
            <a:endParaRPr lang="en-US" altLang="zh-TW" sz="3200" dirty="0" smtClean="0">
              <a:latin typeface="標楷體" pitchFamily="65" charset="-120"/>
              <a:ea typeface="標楷體" pitchFamily="65" charset="-120"/>
            </a:endParaRPr>
          </a:p>
          <a:p>
            <a:pPr marL="514350" indent="-514350"/>
            <a:r>
              <a:rPr lang="en-US" altLang="zh-TW" sz="3200" dirty="0" smtClean="0">
                <a:latin typeface="標楷體" pitchFamily="65" charset="-120"/>
                <a:ea typeface="標楷體" pitchFamily="65" charset="-120"/>
              </a:rPr>
              <a:t>3. Study</a:t>
            </a:r>
          </a:p>
          <a:p>
            <a:pPr marL="514350" indent="-514350"/>
            <a:r>
              <a:rPr lang="en-US" altLang="zh-TW" sz="3200" dirty="0" smtClean="0">
                <a:latin typeface="標楷體" pitchFamily="65" charset="-120"/>
                <a:ea typeface="標楷體" pitchFamily="65" charset="-120"/>
              </a:rPr>
              <a:t>      </a:t>
            </a:r>
            <a:r>
              <a:rPr lang="zh-TW" altLang="en-US" sz="3200" dirty="0" smtClean="0">
                <a:latin typeface="標楷體" pitchFamily="65" charset="-120"/>
                <a:ea typeface="標楷體" pitchFamily="65" charset="-120"/>
              </a:rPr>
              <a:t>最後將多筆資料彙整為一項</a:t>
            </a:r>
            <a:r>
              <a:rPr lang="en-US" sz="3200" dirty="0" smtClean="0">
                <a:latin typeface="標楷體" pitchFamily="65" charset="-120"/>
                <a:ea typeface="標楷體" pitchFamily="65" charset="-120"/>
              </a:rPr>
              <a:t>Study</a:t>
            </a:r>
            <a:r>
              <a:rPr lang="zh-TW" altLang="en-US" sz="3200" dirty="0" smtClean="0">
                <a:latin typeface="標楷體" pitchFamily="65" charset="-120"/>
                <a:ea typeface="標楷體" pitchFamily="65" charset="-120"/>
              </a:rPr>
              <a:t>，可將所有</a:t>
            </a:r>
            <a:r>
              <a:rPr lang="en-US" sz="3200" dirty="0" smtClean="0">
                <a:latin typeface="標楷體" pitchFamily="65" charset="-120"/>
                <a:ea typeface="標楷體" pitchFamily="65" charset="-120"/>
              </a:rPr>
              <a:t>ICA component property</a:t>
            </a:r>
            <a:r>
              <a:rPr lang="zh-TW" altLang="en-US" sz="3200" dirty="0" smtClean="0">
                <a:latin typeface="標楷體" pitchFamily="65" charset="-120"/>
                <a:ea typeface="標楷體" pitchFamily="65" charset="-120"/>
              </a:rPr>
              <a:t>整理之後</a:t>
            </a:r>
            <a:r>
              <a:rPr lang="en-US" altLang="zh-TW" sz="3200" dirty="0" smtClean="0">
                <a:latin typeface="標楷體" pitchFamily="65" charset="-120"/>
                <a:ea typeface="標楷體" pitchFamily="65" charset="-120"/>
              </a:rPr>
              <a:t>,</a:t>
            </a:r>
            <a:r>
              <a:rPr lang="zh-TW" altLang="en-US" sz="3200" dirty="0" smtClean="0">
                <a:latin typeface="標楷體" pitchFamily="65" charset="-120"/>
                <a:ea typeface="標楷體" pitchFamily="65" charset="-120"/>
              </a:rPr>
              <a:t>，平均為七大類之影像圖，包括前額葉、額葉、中央溝、頂葉、枕葉與兩側顳葉，就以此做為分析受試者的腦波依據。</a:t>
            </a:r>
          </a:p>
        </p:txBody>
      </p:sp>
      <p:sp>
        <p:nvSpPr>
          <p:cNvPr id="47" name="文字方塊 46"/>
          <p:cNvSpPr txBox="1"/>
          <p:nvPr/>
        </p:nvSpPr>
        <p:spPr>
          <a:xfrm>
            <a:off x="15286065" y="22691708"/>
            <a:ext cx="5600700" cy="584775"/>
          </a:xfrm>
          <a:prstGeom prst="rect">
            <a:avLst/>
          </a:prstGeom>
          <a:noFill/>
        </p:spPr>
        <p:txBody>
          <a:bodyPr wrap="square" rtlCol="0">
            <a:spAutoFit/>
          </a:bodyPr>
          <a:lstStyle/>
          <a:p>
            <a:r>
              <a:rPr lang="zh-TW" altLang="en-US" sz="3200" dirty="0" smtClean="0">
                <a:latin typeface="標楷體" pitchFamily="65" charset="-120"/>
                <a:ea typeface="標楷體" pitchFamily="65" charset="-120"/>
              </a:rPr>
              <a:t>圖八、額葉之誘發電位能量圖</a:t>
            </a:r>
            <a:endParaRPr lang="en-US" altLang="zh-TW" sz="3200" dirty="0" smtClean="0">
              <a:latin typeface="標楷體" pitchFamily="65" charset="-120"/>
              <a:ea typeface="標楷體" pitchFamily="65" charset="-120"/>
            </a:endParaRPr>
          </a:p>
        </p:txBody>
      </p:sp>
      <p:sp>
        <p:nvSpPr>
          <p:cNvPr id="48" name="文字方塊 47"/>
          <p:cNvSpPr txBox="1"/>
          <p:nvPr/>
        </p:nvSpPr>
        <p:spPr>
          <a:xfrm>
            <a:off x="21154402" y="22725283"/>
            <a:ext cx="6143625" cy="584775"/>
          </a:xfrm>
          <a:prstGeom prst="rect">
            <a:avLst/>
          </a:prstGeom>
          <a:noFill/>
        </p:spPr>
        <p:txBody>
          <a:bodyPr wrap="square" rtlCol="0">
            <a:spAutoFit/>
          </a:bodyPr>
          <a:lstStyle/>
          <a:p>
            <a:r>
              <a:rPr lang="zh-TW" altLang="en-US" sz="3200" dirty="0" smtClean="0">
                <a:latin typeface="標楷體" pitchFamily="65" charset="-120"/>
                <a:ea typeface="標楷體" pitchFamily="65" charset="-120"/>
              </a:rPr>
              <a:t>圖九、中央溝之誘發電位能量圖</a:t>
            </a:r>
            <a:endParaRPr lang="en-US" altLang="zh-TW" sz="3200" dirty="0" smtClean="0">
              <a:latin typeface="標楷體" pitchFamily="65" charset="-120"/>
              <a:ea typeface="標楷體" pitchFamily="65" charset="-120"/>
            </a:endParaRPr>
          </a:p>
        </p:txBody>
      </p:sp>
      <p:sp>
        <p:nvSpPr>
          <p:cNvPr id="51" name="文字方塊 50"/>
          <p:cNvSpPr txBox="1"/>
          <p:nvPr/>
        </p:nvSpPr>
        <p:spPr>
          <a:xfrm>
            <a:off x="15443409" y="28562675"/>
            <a:ext cx="5600700" cy="584775"/>
          </a:xfrm>
          <a:prstGeom prst="rect">
            <a:avLst/>
          </a:prstGeom>
          <a:noFill/>
        </p:spPr>
        <p:txBody>
          <a:bodyPr wrap="square" rtlCol="0">
            <a:spAutoFit/>
          </a:bodyPr>
          <a:lstStyle/>
          <a:p>
            <a:r>
              <a:rPr lang="zh-TW" altLang="en-US" sz="3200" dirty="0" smtClean="0">
                <a:latin typeface="標楷體" pitchFamily="65" charset="-120"/>
                <a:ea typeface="標楷體" pitchFamily="65" charset="-120"/>
              </a:rPr>
              <a:t>圖十、額葉之大腦同步震盪圖</a:t>
            </a:r>
            <a:endParaRPr lang="en-US" altLang="zh-TW" sz="3200" dirty="0" smtClean="0">
              <a:latin typeface="標楷體" pitchFamily="65" charset="-120"/>
              <a:ea typeface="標楷體" pitchFamily="65" charset="-120"/>
            </a:endParaRPr>
          </a:p>
        </p:txBody>
      </p:sp>
      <p:sp>
        <p:nvSpPr>
          <p:cNvPr id="52" name="文字方塊 51"/>
          <p:cNvSpPr txBox="1"/>
          <p:nvPr/>
        </p:nvSpPr>
        <p:spPr>
          <a:xfrm>
            <a:off x="21197701" y="28562674"/>
            <a:ext cx="6286499" cy="584775"/>
          </a:xfrm>
          <a:prstGeom prst="rect">
            <a:avLst/>
          </a:prstGeom>
          <a:noFill/>
        </p:spPr>
        <p:txBody>
          <a:bodyPr wrap="square" rtlCol="0">
            <a:spAutoFit/>
          </a:bodyPr>
          <a:lstStyle/>
          <a:p>
            <a:r>
              <a:rPr lang="zh-TW" altLang="en-US" sz="3200" dirty="0" smtClean="0">
                <a:latin typeface="標楷體" pitchFamily="65" charset="-120"/>
                <a:ea typeface="標楷體" pitchFamily="65" charset="-120"/>
              </a:rPr>
              <a:t>圖十一、中央溝之大腦同步震盪圖</a:t>
            </a:r>
            <a:endParaRPr lang="en-US" altLang="zh-TW" sz="3200" dirty="0" smtClean="0">
              <a:latin typeface="標楷體" pitchFamily="65" charset="-120"/>
              <a:ea typeface="標楷體" pitchFamily="65" charset="-120"/>
            </a:endParaRPr>
          </a:p>
        </p:txBody>
      </p:sp>
      <p:sp>
        <p:nvSpPr>
          <p:cNvPr id="53" name="文字方塊 52"/>
          <p:cNvSpPr txBox="1"/>
          <p:nvPr/>
        </p:nvSpPr>
        <p:spPr>
          <a:xfrm>
            <a:off x="14918909" y="32055185"/>
            <a:ext cx="12230100" cy="5229893"/>
          </a:xfrm>
          <a:prstGeom prst="rect">
            <a:avLst/>
          </a:prstGeom>
          <a:noFill/>
        </p:spPr>
        <p:txBody>
          <a:bodyPr wrap="square" rtlCol="0">
            <a:spAutoFit/>
          </a:bodyPr>
          <a:lstStyle/>
          <a:p>
            <a:r>
              <a:rPr lang="zh-TW" altLang="en-US" sz="4000" b="1" dirty="0" smtClean="0">
                <a:solidFill>
                  <a:srgbClr val="0000FF"/>
                </a:solidFill>
                <a:latin typeface="標楷體" pitchFamily="65" charset="-120"/>
                <a:ea typeface="標楷體" pitchFamily="65" charset="-120"/>
              </a:rPr>
              <a:t>結論</a:t>
            </a:r>
            <a:endParaRPr lang="en-US" altLang="zh-TW" sz="4000" b="1" dirty="0" smtClean="0">
              <a:solidFill>
                <a:srgbClr val="0000FF"/>
              </a:solidFill>
              <a:latin typeface="標楷體" pitchFamily="65" charset="-120"/>
              <a:ea typeface="標楷體" pitchFamily="65" charset="-120"/>
            </a:endParaRPr>
          </a:p>
          <a:p>
            <a:r>
              <a:rPr lang="zh-TW" altLang="en-US" sz="3200" dirty="0" smtClean="0">
                <a:latin typeface="標楷體" pitchFamily="65" charset="-120"/>
                <a:ea typeface="標楷體" pitchFamily="65" charset="-120"/>
              </a:rPr>
              <a:t>    經過此研究可應證人類在接收</a:t>
            </a:r>
            <a:r>
              <a:rPr lang="en-US" sz="3200" dirty="0" smtClean="0">
                <a:latin typeface="標楷體" pitchFamily="65" charset="-120"/>
                <a:ea typeface="標楷體" pitchFamily="65" charset="-120"/>
              </a:rPr>
              <a:t>40Hz</a:t>
            </a:r>
            <a:r>
              <a:rPr lang="zh-TW" altLang="en-US" sz="3200" dirty="0" smtClean="0">
                <a:latin typeface="標楷體" pitchFamily="65" charset="-120"/>
                <a:ea typeface="標楷體" pitchFamily="65" charset="-120"/>
              </a:rPr>
              <a:t>的聽覺刺激同時，大腦腦波所產生的震盪能量功率，比起其它頻率的刺激會有顯著的增加，由此可知，大腦皮質與皮質間傳遞訊息與神經傳輸訊號的頻率，主要介於</a:t>
            </a:r>
            <a:r>
              <a:rPr lang="en-US" sz="3200" dirty="0" smtClean="0">
                <a:latin typeface="標楷體" pitchFamily="65" charset="-120"/>
                <a:ea typeface="標楷體" pitchFamily="65" charset="-120"/>
              </a:rPr>
              <a:t>gamma</a:t>
            </a:r>
            <a:r>
              <a:rPr lang="zh-TW" altLang="en-US" sz="3200" dirty="0" smtClean="0">
                <a:latin typeface="標楷體" pitchFamily="65" charset="-120"/>
                <a:ea typeface="標楷體" pitchFamily="65" charset="-120"/>
              </a:rPr>
              <a:t>頻帶。</a:t>
            </a:r>
          </a:p>
          <a:p>
            <a:r>
              <a:rPr lang="en-US" sz="3200" dirty="0" smtClean="0">
                <a:latin typeface="標楷體" pitchFamily="65" charset="-120"/>
                <a:ea typeface="標楷體" pitchFamily="65" charset="-120"/>
              </a:rPr>
              <a:t>    </a:t>
            </a:r>
            <a:r>
              <a:rPr lang="zh-TW" altLang="en-US" sz="3200" dirty="0" smtClean="0">
                <a:latin typeface="標楷體" pitchFamily="65" charset="-120"/>
                <a:ea typeface="標楷體" pitchFamily="65" charset="-120"/>
              </a:rPr>
              <a:t>在未來人類腦波分析疾病研究上可有重大突破，可將一般正常受試者和具有腦部疾病受試者之腦波資料做完整的比較，最後可得出大腦腦波誘發電位與大腦震盪活動之差異，可用來分辨與定位疾病位在受試者大腦之區域以做日後治療，或是藉由腦波的些微異常</a:t>
            </a:r>
            <a:endParaRPr lang="en-US" altLang="zh-TW" sz="3200" dirty="0" smtClean="0">
              <a:latin typeface="標楷體" pitchFamily="65" charset="-120"/>
              <a:ea typeface="標楷體" pitchFamily="65" charset="-120"/>
            </a:endParaRPr>
          </a:p>
          <a:p>
            <a:r>
              <a:rPr lang="zh-TW" altLang="en-US" sz="3200" dirty="0" smtClean="0">
                <a:latin typeface="標楷體" pitchFamily="65" charset="-120"/>
                <a:ea typeface="標楷體" pitchFamily="65" charset="-120"/>
              </a:rPr>
              <a:t>，可預測未來疾病的發生，以做提前的預防與治療。</a:t>
            </a:r>
            <a:endParaRPr lang="zh-TW" altLang="en-US" sz="3200" dirty="0">
              <a:latin typeface="標楷體" pitchFamily="65" charset="-120"/>
              <a:ea typeface="標楷體" pitchFamily="65" charset="-120"/>
            </a:endParaRPr>
          </a:p>
        </p:txBody>
      </p:sp>
      <p:pic>
        <p:nvPicPr>
          <p:cNvPr id="1026" name="Picture 2"/>
          <p:cNvPicPr>
            <a:picLocks noChangeArrowheads="1"/>
          </p:cNvPicPr>
          <p:nvPr/>
        </p:nvPicPr>
        <p:blipFill>
          <a:blip r:embed="rId10"/>
          <a:srcRect/>
          <a:stretch>
            <a:fillRect/>
          </a:stretch>
        </p:blipFill>
        <p:spPr bwMode="auto">
          <a:xfrm>
            <a:off x="21362625" y="26262414"/>
            <a:ext cx="5774400" cy="1922400"/>
          </a:xfrm>
          <a:prstGeom prst="rect">
            <a:avLst/>
          </a:prstGeom>
          <a:noFill/>
          <a:ln w="9525">
            <a:noFill/>
            <a:miter lim="800000"/>
            <a:headEnd/>
            <a:tailEnd/>
          </a:ln>
          <a:effectLst/>
        </p:spPr>
      </p:pic>
      <p:pic>
        <p:nvPicPr>
          <p:cNvPr id="1027" name="Picture 3"/>
          <p:cNvPicPr>
            <a:picLocks noChangeArrowheads="1"/>
          </p:cNvPicPr>
          <p:nvPr/>
        </p:nvPicPr>
        <p:blipFill>
          <a:blip r:embed="rId11"/>
          <a:srcRect/>
          <a:stretch>
            <a:fillRect/>
          </a:stretch>
        </p:blipFill>
        <p:spPr bwMode="auto">
          <a:xfrm>
            <a:off x="15182859" y="26291405"/>
            <a:ext cx="5774400" cy="1922400"/>
          </a:xfrm>
          <a:prstGeom prst="rect">
            <a:avLst/>
          </a:prstGeom>
          <a:noFill/>
          <a:ln w="9525">
            <a:noFill/>
            <a:miter lim="800000"/>
            <a:headEnd/>
            <a:tailEnd/>
          </a:ln>
          <a:effectLst/>
        </p:spPr>
      </p:pic>
      <p:pic>
        <p:nvPicPr>
          <p:cNvPr id="3" name="Picture 4"/>
          <p:cNvPicPr>
            <a:picLocks noChangeArrowheads="1"/>
          </p:cNvPicPr>
          <p:nvPr/>
        </p:nvPicPr>
        <p:blipFill>
          <a:blip r:embed="rId12"/>
          <a:srcRect/>
          <a:stretch>
            <a:fillRect/>
          </a:stretch>
        </p:blipFill>
        <p:spPr bwMode="auto">
          <a:xfrm>
            <a:off x="15215783" y="20426630"/>
            <a:ext cx="5774400" cy="1922400"/>
          </a:xfrm>
          <a:prstGeom prst="rect">
            <a:avLst/>
          </a:prstGeom>
          <a:noFill/>
          <a:ln w="9525">
            <a:noFill/>
            <a:miter lim="800000"/>
            <a:headEnd/>
            <a:tailEnd/>
          </a:ln>
          <a:effectLst/>
        </p:spPr>
      </p:pic>
      <p:pic>
        <p:nvPicPr>
          <p:cNvPr id="1029" name="Picture 5"/>
          <p:cNvPicPr>
            <a:picLocks noChangeArrowheads="1"/>
          </p:cNvPicPr>
          <p:nvPr/>
        </p:nvPicPr>
        <p:blipFill>
          <a:blip r:embed="rId13"/>
          <a:srcRect/>
          <a:stretch>
            <a:fillRect/>
          </a:stretch>
        </p:blipFill>
        <p:spPr bwMode="auto">
          <a:xfrm>
            <a:off x="21374609" y="20426630"/>
            <a:ext cx="5774400" cy="1922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預設簡報設計">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預設簡報設計">
      <a:majorFont>
        <a:latin typeface="Times New Roman"/>
        <a:ea typeface="新細明體"/>
        <a:cs typeface=""/>
      </a:majorFont>
      <a:minorFont>
        <a:latin typeface="Times New Roman"/>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1230313" rtl="0" eaLnBrk="1" fontAlgn="base" latinLnBrk="0" hangingPunct="1">
          <a:lnSpc>
            <a:spcPct val="100000"/>
          </a:lnSpc>
          <a:spcBef>
            <a:spcPct val="0"/>
          </a:spcBef>
          <a:spcAft>
            <a:spcPct val="0"/>
          </a:spcAft>
          <a:buClrTx/>
          <a:buSzTx/>
          <a:buFontTx/>
          <a:buNone/>
          <a:tabLst/>
          <a:defRPr kumimoji="1" lang="en-US" sz="3300" b="0" i="0" u="none" strike="noStrike" cap="none" normalizeH="0" baseline="0" smtClean="0">
            <a:ln>
              <a:noFill/>
            </a:ln>
            <a:solidFill>
              <a:schemeClr val="tx1"/>
            </a:solidFill>
            <a:effectLst/>
            <a:latin typeface="Times New Roman" pitchFamily="18" charset="0"/>
            <a:ea typeface="新細明體" pitchFamily="18" charset="-12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1230313" rtl="0" eaLnBrk="1" fontAlgn="base" latinLnBrk="0" hangingPunct="1">
          <a:lnSpc>
            <a:spcPct val="100000"/>
          </a:lnSpc>
          <a:spcBef>
            <a:spcPct val="0"/>
          </a:spcBef>
          <a:spcAft>
            <a:spcPct val="0"/>
          </a:spcAft>
          <a:buClrTx/>
          <a:buSzTx/>
          <a:buFontTx/>
          <a:buNone/>
          <a:tabLst/>
          <a:defRPr kumimoji="1" lang="en-US" sz="3300" b="0" i="0" u="none" strike="noStrike" cap="none" normalizeH="0" baseline="0" smtClean="0">
            <a:ln>
              <a:noFill/>
            </a:ln>
            <a:solidFill>
              <a:schemeClr val="tx1"/>
            </a:solidFill>
            <a:effectLst/>
            <a:latin typeface="Times New Roman" pitchFamily="18" charset="0"/>
            <a:ea typeface="新細明體" pitchFamily="18" charset="-120"/>
          </a:defRPr>
        </a:defPPr>
      </a:lstStyle>
    </a:lnDef>
  </a:objectDefaults>
  <a:extraClrSchemeLst>
    <a:extraClrScheme>
      <a:clrScheme name="預設簡報設計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預設簡報設計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預設簡報設計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預設簡報設計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預設簡報設計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預設簡報設計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預設簡報設計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3793</TotalTime>
  <Words>742</Words>
  <Application>Microsoft Office PowerPoint</Application>
  <PresentationFormat>自訂</PresentationFormat>
  <Paragraphs>77</Paragraphs>
  <Slides>1</Slides>
  <Notes>1</Notes>
  <HiddenSlides>0</HiddenSlides>
  <MMClips>0</MMClips>
  <ScaleCrop>false</ScaleCrop>
  <HeadingPairs>
    <vt:vector size="6" baseType="variant">
      <vt:variant>
        <vt:lpstr>使用字型</vt:lpstr>
      </vt:variant>
      <vt:variant>
        <vt:i4>4</vt:i4>
      </vt:variant>
      <vt:variant>
        <vt:lpstr>佈景主題</vt:lpstr>
      </vt:variant>
      <vt:variant>
        <vt:i4>1</vt:i4>
      </vt:variant>
      <vt:variant>
        <vt:lpstr>投影片標題</vt:lpstr>
      </vt:variant>
      <vt:variant>
        <vt:i4>1</vt:i4>
      </vt:variant>
    </vt:vector>
  </HeadingPairs>
  <TitlesOfParts>
    <vt:vector size="6" baseType="lpstr">
      <vt:lpstr>新細明體</vt:lpstr>
      <vt:lpstr>標楷體</vt:lpstr>
      <vt:lpstr>Calibri</vt:lpstr>
      <vt:lpstr>Times New Roman</vt:lpstr>
      <vt:lpstr>預設簡報設計</vt:lpstr>
      <vt:lpstr>摘要     在認知神經科學的進步已經開始使用多種解剖學來闡釋時間聯動機制在大腦中之地區溝通，整合和協調的基本功能，這是對於許多形式的信息處理的關鍵。尤其是神經同步震盪在30Hz到80Hz的範圍(簡稱“gamma band“ ) ， 反映了一個基本的中樞神經系統的共振頻率，此對於皮質到皮質之間溝通的大規模整合的分佈式神經功能是一大關鍵。     相位相同的gamma band震盪被認為是一個透過大腦動態整合的機制，或是綁定神經原分布機制而形成一致功能的要件，這種複雜的編排被認為是導致正常認知功能的整合。以gamma同步可以跨物種進行評估並研究在不同層面上的分析，從頭皮記錄腦電圖（EEG）測量，這表明了從神經科學模組到臨床研究的可能性。在聽覺層面，EEG腦電圖與外部聽覺刺激產生共振同時，通常會在40Hz有最大振福。當有高於或低於40Hz的聽覺刺激產生時，則會產生較小的振幅，故40Hz穩態響應是主要的聽覺皮層中較有效的聽覺刺激。</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encl</dc:creator>
  <cp:lastModifiedBy>sf548</cp:lastModifiedBy>
  <cp:revision>320</cp:revision>
  <dcterms:created xsi:type="dcterms:W3CDTF">1601-01-01T00:00:00Z</dcterms:created>
  <dcterms:modified xsi:type="dcterms:W3CDTF">2015-12-03T07:06:27Z</dcterms:modified>
</cp:coreProperties>
</file>